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2730EE-F138-4602-B396-7929A3840326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A5320A-A303-4C20-B1AE-28D39E8C9F3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Фитотерапија</a:t>
            </a:r>
            <a:r>
              <a:rPr lang="en-US" dirty="0"/>
              <a:t> </a:t>
            </a:r>
            <a:r>
              <a:rPr lang="sr-Cyrl-RS" dirty="0"/>
              <a:t>кардиоваскуларних</a:t>
            </a:r>
            <a:r>
              <a:rPr lang="en-US" dirty="0"/>
              <a:t> </a:t>
            </a:r>
            <a:r>
              <a:rPr lang="sr-Cyrl-RS" dirty="0"/>
              <a:t>обољења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/>
              <a:t>проф. др. Марина Томовић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229600" cy="3240360"/>
          </a:xfrm>
        </p:spPr>
        <p:txBody>
          <a:bodyPr/>
          <a:lstStyle/>
          <a:p>
            <a:r>
              <a:rPr lang="sr-Cyrl-RS" sz="2800" dirty="0">
                <a:latin typeface="Times New Roman" pitchFamily="18" charset="0"/>
              </a:rPr>
              <a:t>У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почетку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компензаторни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механизми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повећавају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минутни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волумен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срца</a:t>
            </a:r>
            <a:r>
              <a:rPr lang="sr-Latn-CS" sz="2800" dirty="0">
                <a:latin typeface="Times New Roman" pitchFamily="18" charset="0"/>
              </a:rPr>
              <a:t>, </a:t>
            </a:r>
            <a:r>
              <a:rPr lang="sr-Cyrl-RS" sz="2800" dirty="0">
                <a:latin typeface="Times New Roman" pitchFamily="18" charset="0"/>
              </a:rPr>
              <a:t>али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касније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ови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механизми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услед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повећања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периферног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отпора</a:t>
            </a:r>
            <a:r>
              <a:rPr lang="sr-Latn-CS" sz="2800" dirty="0">
                <a:latin typeface="Times New Roman" pitchFamily="18" charset="0"/>
              </a:rPr>
              <a:t>, </a:t>
            </a:r>
            <a:r>
              <a:rPr lang="sr-Cyrl-RS" sz="2800" dirty="0">
                <a:latin typeface="Times New Roman" pitchFamily="18" charset="0"/>
              </a:rPr>
              <a:t>тј</a:t>
            </a:r>
            <a:r>
              <a:rPr lang="sr-Latn-CS" sz="2800" dirty="0">
                <a:latin typeface="Times New Roman" pitchFamily="18" charset="0"/>
              </a:rPr>
              <a:t>. </a:t>
            </a:r>
            <a:r>
              <a:rPr lang="sr-Cyrl-RS" sz="2800" b="1" dirty="0">
                <a:latin typeface="Times New Roman" pitchFamily="18" charset="0"/>
              </a:rPr>
              <a:t>накнадног</a:t>
            </a:r>
            <a:r>
              <a:rPr lang="sr-Latn-CS" sz="2800" b="1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оптерећења</a:t>
            </a:r>
            <a:r>
              <a:rPr lang="sr-Latn-CS" sz="2800" b="1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срца</a:t>
            </a:r>
            <a:r>
              <a:rPr lang="sr-Latn-CS" sz="2800" b="1" dirty="0">
                <a:latin typeface="Times New Roman" pitchFamily="18" charset="0"/>
              </a:rPr>
              <a:t>,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као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и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повећаног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претходног</a:t>
            </a:r>
            <a:r>
              <a:rPr lang="sr-Latn-CS" sz="2800" b="1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оптерећења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због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</a:rPr>
              <a:t>већег</a:t>
            </a:r>
            <a:r>
              <a:rPr lang="sr-Latn-CS" sz="2800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венског</a:t>
            </a:r>
            <a:r>
              <a:rPr lang="sr-Latn-CS" sz="2800" b="1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прилива,</a:t>
            </a:r>
            <a:r>
              <a:rPr lang="sr-Latn-CS" sz="2800" b="1" dirty="0">
                <a:latin typeface="Times New Roman" pitchFamily="18" charset="0"/>
              </a:rPr>
              <a:t> </a:t>
            </a: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</a:rPr>
              <a:t>даље</a:t>
            </a:r>
            <a:r>
              <a:rPr lang="sr-Latn-CS" sz="28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</a:rPr>
              <a:t>погоршавају</a:t>
            </a:r>
            <a:r>
              <a:rPr lang="sr-Latn-CS" sz="28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</a:rPr>
              <a:t>срчану</a:t>
            </a:r>
            <a:r>
              <a:rPr lang="sr-Latn-CS" sz="2800" b="1" dirty="0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sr-Cyrl-RS" sz="2800" b="1" dirty="0">
                <a:solidFill>
                  <a:schemeClr val="tx2"/>
                </a:solidFill>
                <a:latin typeface="Times New Roman" pitchFamily="18" charset="0"/>
              </a:rPr>
              <a:t>инсуфицијенцију</a:t>
            </a:r>
            <a:r>
              <a:rPr lang="sr-Latn-CS" sz="2800" b="1" dirty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200" dirty="0"/>
              <a:t>Класификација</a:t>
            </a:r>
            <a:r>
              <a:rPr lang="sr-Latn-CS" sz="3200" dirty="0"/>
              <a:t> </a:t>
            </a:r>
            <a:r>
              <a:rPr lang="sr-Cyrl-RS" sz="3200" dirty="0"/>
              <a:t>хроничне</a:t>
            </a:r>
            <a:r>
              <a:rPr lang="sr-Latn-CS" sz="3200" dirty="0"/>
              <a:t> </a:t>
            </a:r>
            <a:r>
              <a:rPr lang="sr-Cyrl-RS" sz="3200" dirty="0"/>
              <a:t>инсуфицијенције</a:t>
            </a:r>
            <a:r>
              <a:rPr lang="sr-Latn-CS" sz="3200" dirty="0"/>
              <a:t> </a:t>
            </a:r>
            <a:r>
              <a:rPr lang="sr-Cyrl-RS" sz="3200" dirty="0"/>
              <a:t>срца</a:t>
            </a:r>
            <a:r>
              <a:rPr lang="sr-Latn-CS" sz="3200" dirty="0"/>
              <a:t> </a:t>
            </a:r>
            <a:r>
              <a:rPr lang="sr-Cyrl-RS" sz="3200" dirty="0"/>
              <a:t>по</a:t>
            </a:r>
            <a:r>
              <a:rPr lang="sr-Latn-CS" sz="3200" dirty="0"/>
              <a:t> NYHA</a:t>
            </a:r>
            <a:endParaRPr lang="en-US" sz="3200" dirty="0"/>
          </a:p>
        </p:txBody>
      </p:sp>
      <p:graphicFrame>
        <p:nvGraphicFramePr>
          <p:cNvPr id="5" name="Group 55"/>
          <p:cNvGraphicFramePr>
            <a:graphicFrameLocks/>
          </p:cNvGraphicFramePr>
          <p:nvPr/>
        </p:nvGraphicFramePr>
        <p:xfrm>
          <a:off x="179512" y="1147430"/>
          <a:ext cx="8763000" cy="571057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825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Класа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Физичка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активност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Симптоми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3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Нема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ограничења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Обичан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рад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изазива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већу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малаксалост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диспноју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или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палпитације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221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Лако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ограничење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Болесник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добро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осећа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мировању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Обична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физичка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активност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изазива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малаксалост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палпитације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диспнопју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или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ангину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пекторис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55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III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Умерено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ограничење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Болесник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добро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осећа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мировању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Мали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физички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напор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изазива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симптоме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43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IV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Неспособност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физички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рад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Симптоми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постоје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мировању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Свака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активност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погоршава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тегобе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200" b="1" dirty="0"/>
              <a:t>Терапијске</a:t>
            </a:r>
            <a:r>
              <a:rPr lang="sr-Latn-CS" sz="3200" b="1" dirty="0"/>
              <a:t> </a:t>
            </a:r>
            <a:r>
              <a:rPr lang="sr-Cyrl-RS" sz="3200" b="1" dirty="0"/>
              <a:t>могућности</a:t>
            </a:r>
            <a:r>
              <a:rPr lang="sr-Latn-CS" sz="3200" b="1" dirty="0"/>
              <a:t> </a:t>
            </a:r>
            <a:r>
              <a:rPr lang="sr-Cyrl-RS" sz="3200" b="1" dirty="0"/>
              <a:t>у</a:t>
            </a:r>
            <a:r>
              <a:rPr lang="sr-Latn-CS" sz="3200" b="1" dirty="0"/>
              <a:t> </a:t>
            </a:r>
            <a:r>
              <a:rPr lang="sr-Cyrl-RS" sz="3200" b="1" dirty="0"/>
              <a:t>лечењу</a:t>
            </a:r>
            <a:r>
              <a:rPr lang="sr-Latn-CS" sz="3200" b="1" dirty="0"/>
              <a:t> </a:t>
            </a:r>
            <a:r>
              <a:rPr lang="sr-Cyrl-RS" sz="3200" b="1" dirty="0"/>
              <a:t>срчане</a:t>
            </a:r>
            <a:r>
              <a:rPr lang="sr-Latn-CS" sz="3200" b="1" dirty="0"/>
              <a:t> </a:t>
            </a:r>
            <a:r>
              <a:rPr lang="sr-Cyrl-RS" sz="3200" b="1" dirty="0"/>
              <a:t>инсуфицијенције</a:t>
            </a:r>
            <a:endParaRPr lang="en-US" sz="3200" dirty="0"/>
          </a:p>
        </p:txBody>
      </p:sp>
      <p:graphicFrame>
        <p:nvGraphicFramePr>
          <p:cNvPr id="5" name="Group 36"/>
          <p:cNvGraphicFramePr>
            <a:graphicFrameLocks/>
          </p:cNvGraphicFramePr>
          <p:nvPr/>
        </p:nvGraphicFramePr>
        <p:xfrm>
          <a:off x="251520" y="1124744"/>
          <a:ext cx="8640960" cy="5458037"/>
        </p:xfrm>
        <a:graphic>
          <a:graphicData uri="http://schemas.openxmlformats.org/drawingml/2006/table">
            <a:tbl>
              <a:tblPr/>
              <a:tblGrid>
                <a:gridCol w="27086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323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54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Нефармаколошке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Одмор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Хируршки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захвати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(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нпр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замена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валвула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  <a:p>
                      <a:pPr marL="233363" marR="0" lvl="0" indent="-2333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Интервентна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кардиологија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фибринолоза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дилатација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артерија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валвула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електростимулатори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17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Фармаколошке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</a:t>
                      </a:r>
                      <a:r>
                        <a:rPr kumimoji="0" lang="sr-Cyrl-RS" sz="20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Традиционалне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диуретици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дигиталис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</a:t>
                      </a:r>
                      <a:r>
                        <a:rPr kumimoji="0" lang="sr-Cyrl-RS" sz="20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Савремене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: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АЦЕ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инхибитори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директни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вазодилататори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 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бета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блокатиори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блокатори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АТ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рецептора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257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Експерименталне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Нови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инотропни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агенси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Антагонисти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ендотелина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Блокатори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рецептора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алдостерона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Инхибитори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вазопептидазе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Помоћне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Антикоагуланси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Антиаритмици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4000" b="1" dirty="0"/>
              <a:t>Глог</a:t>
            </a:r>
            <a:r>
              <a:rPr lang="sr-Latn-CS" sz="4000" b="1" dirty="0"/>
              <a:t/>
            </a:r>
            <a:br>
              <a:rPr lang="sr-Latn-CS" sz="4000" b="1" dirty="0"/>
            </a:br>
            <a:r>
              <a:rPr lang="sr-Latn-CS" sz="4000" dirty="0"/>
              <a:t> </a:t>
            </a:r>
            <a:r>
              <a:rPr lang="sr-Latn-CS" sz="2800" b="1" i="1" dirty="0"/>
              <a:t>Crataegus monogyna Jaquin., Crataegus oxycantha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51520" y="1484784"/>
            <a:ext cx="51845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>
                <a:solidFill>
                  <a:schemeClr val="tx2"/>
                </a:solidFill>
              </a:rPr>
              <a:t>Дрога</a:t>
            </a:r>
            <a:r>
              <a:rPr lang="sr-Latn-CS" sz="2000" dirty="0">
                <a:solidFill>
                  <a:srgbClr val="FFFF00"/>
                </a:solidFill>
              </a:rPr>
              <a:t>:</a:t>
            </a:r>
            <a:r>
              <a:rPr lang="sr-Latn-CS" sz="2000" dirty="0"/>
              <a:t> </a:t>
            </a:r>
            <a:r>
              <a:rPr lang="sr-Cyrl-RS" sz="2000" dirty="0"/>
              <a:t>лист</a:t>
            </a:r>
            <a:r>
              <a:rPr lang="sr-Latn-CS" sz="2000" dirty="0"/>
              <a:t> </a:t>
            </a:r>
            <a:r>
              <a:rPr lang="sr-Cyrl-RS" sz="2000" dirty="0"/>
              <a:t>и</a:t>
            </a:r>
            <a:r>
              <a:rPr lang="sr-Latn-CS" sz="2000" dirty="0"/>
              <a:t> </a:t>
            </a:r>
            <a:r>
              <a:rPr lang="sr-Cyrl-RS" sz="2000" dirty="0"/>
              <a:t>цваст</a:t>
            </a:r>
            <a:r>
              <a:rPr lang="sr-Latn-CS" sz="2000" dirty="0"/>
              <a:t> </a:t>
            </a:r>
          </a:p>
          <a:p>
            <a:r>
              <a:rPr lang="sr-Latn-CS" sz="2000" dirty="0"/>
              <a:t>(</a:t>
            </a:r>
            <a:r>
              <a:rPr lang="en-US" sz="2000" i="1" dirty="0" err="1"/>
              <a:t>Crataegus</a:t>
            </a:r>
            <a:r>
              <a:rPr lang="sr-Latn-CS" sz="2000" dirty="0"/>
              <a:t> </a:t>
            </a:r>
            <a:r>
              <a:rPr lang="en-US" sz="2000" dirty="0"/>
              <a:t> </a:t>
            </a:r>
            <a:r>
              <a:rPr lang="en-US" sz="2000" dirty="0" err="1"/>
              <a:t>spp</a:t>
            </a:r>
            <a:r>
              <a:rPr lang="sr-Latn-CS" sz="2000" dirty="0"/>
              <a:t>., </a:t>
            </a:r>
            <a:r>
              <a:rPr lang="en-US" sz="2000" i="1" dirty="0"/>
              <a:t>folium</a:t>
            </a:r>
            <a:r>
              <a:rPr lang="sr-Latn-CS" sz="2000" i="1" dirty="0"/>
              <a:t> </a:t>
            </a:r>
            <a:r>
              <a:rPr lang="en-US" sz="2000" i="1" dirty="0"/>
              <a:t>cum</a:t>
            </a:r>
            <a:r>
              <a:rPr lang="sr-Latn-CS" sz="2000" i="1" dirty="0"/>
              <a:t> </a:t>
            </a:r>
            <a:r>
              <a:rPr lang="en-US" sz="2000" i="1" dirty="0" err="1"/>
              <a:t>flore</a:t>
            </a:r>
            <a:r>
              <a:rPr lang="sr-Latn-CS" sz="2000" dirty="0"/>
              <a:t>)</a:t>
            </a:r>
          </a:p>
          <a:p>
            <a:endParaRPr lang="sr-Latn-CS" sz="2000" dirty="0">
              <a:solidFill>
                <a:schemeClr val="tx2"/>
              </a:solidFill>
            </a:endParaRPr>
          </a:p>
          <a:p>
            <a:r>
              <a:rPr lang="sr-Cyrl-RS" sz="2000" dirty="0">
                <a:solidFill>
                  <a:schemeClr val="tx2"/>
                </a:solidFill>
              </a:rPr>
              <a:t>Активни</a:t>
            </a:r>
            <a:r>
              <a:rPr lang="sr-Latn-CS" sz="2000" dirty="0">
                <a:solidFill>
                  <a:schemeClr val="tx2"/>
                </a:solidFill>
              </a:rPr>
              <a:t> </a:t>
            </a:r>
            <a:r>
              <a:rPr lang="sr-Cyrl-RS" sz="2000" dirty="0">
                <a:solidFill>
                  <a:schemeClr val="tx2"/>
                </a:solidFill>
              </a:rPr>
              <a:t>састојци</a:t>
            </a:r>
            <a:r>
              <a:rPr lang="sr-Latn-CS" sz="2000" dirty="0">
                <a:solidFill>
                  <a:srgbClr val="FFFF00"/>
                </a:solidFill>
              </a:rPr>
              <a:t>:</a:t>
            </a:r>
            <a:r>
              <a:rPr lang="sr-Latn-CS" sz="2000" dirty="0"/>
              <a:t> </a:t>
            </a:r>
          </a:p>
          <a:p>
            <a:pPr>
              <a:buFontTx/>
              <a:buChar char="-"/>
            </a:pPr>
            <a:r>
              <a:rPr lang="sr-Latn-CS" sz="2000" dirty="0"/>
              <a:t> </a:t>
            </a:r>
            <a:r>
              <a:rPr lang="sr-Cyrl-RS" sz="2000" dirty="0"/>
              <a:t>флавоноиди</a:t>
            </a:r>
            <a:endParaRPr lang="sr-Latn-CS" sz="2000" dirty="0"/>
          </a:p>
          <a:p>
            <a:pPr>
              <a:buFontTx/>
              <a:buChar char="-"/>
            </a:pPr>
            <a:r>
              <a:rPr lang="sr-Cyrl-RS" sz="2000" dirty="0"/>
              <a:t>олигомерни</a:t>
            </a:r>
            <a:r>
              <a:rPr lang="en-US" sz="2000" dirty="0"/>
              <a:t> </a:t>
            </a:r>
            <a:r>
              <a:rPr lang="sr-Cyrl-RS" sz="2000" dirty="0"/>
              <a:t>процијанидини</a:t>
            </a:r>
            <a:endParaRPr lang="sr-Latn-CS" sz="2000" dirty="0"/>
          </a:p>
          <a:p>
            <a:r>
              <a:rPr lang="en-US" sz="2000" dirty="0"/>
              <a:t>  (</a:t>
            </a:r>
            <a:r>
              <a:rPr lang="sr-Cyrl-RS" sz="2000" dirty="0"/>
              <a:t>настали</a:t>
            </a:r>
            <a:r>
              <a:rPr lang="en-US" sz="2000" dirty="0"/>
              <a:t> </a:t>
            </a:r>
            <a:r>
              <a:rPr lang="sr-Cyrl-RS" sz="2000" dirty="0"/>
              <a:t>кондензацијом</a:t>
            </a:r>
            <a:r>
              <a:rPr lang="en-US" sz="2000" dirty="0"/>
              <a:t> </a:t>
            </a:r>
            <a:r>
              <a:rPr lang="sr-Cyrl-RS" sz="2000" dirty="0"/>
              <a:t>катехина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/</a:t>
            </a:r>
            <a:r>
              <a:rPr lang="sr-Cyrl-RS" sz="2000" dirty="0"/>
              <a:t>или</a:t>
            </a:r>
            <a:r>
              <a:rPr lang="en-US" sz="2000" dirty="0"/>
              <a:t> </a:t>
            </a:r>
            <a:r>
              <a:rPr lang="sr-Cyrl-RS" sz="2000" dirty="0"/>
              <a:t>епикатехина</a:t>
            </a:r>
            <a:r>
              <a:rPr lang="en-US" sz="2000" dirty="0"/>
              <a:t>)</a:t>
            </a:r>
            <a:endParaRPr lang="sr-Latn-CS" sz="2000" dirty="0"/>
          </a:p>
          <a:p>
            <a:pPr>
              <a:buFontTx/>
              <a:buChar char="-"/>
            </a:pPr>
            <a:r>
              <a:rPr lang="sr-Latn-CS" sz="2000" dirty="0"/>
              <a:t> </a:t>
            </a:r>
            <a:r>
              <a:rPr lang="sr-Cyrl-RS" sz="2000" dirty="0"/>
              <a:t>тритерпеноиди</a:t>
            </a:r>
            <a:endParaRPr lang="sr-Latn-CS" sz="2000" dirty="0"/>
          </a:p>
          <a:p>
            <a:pPr>
              <a:buFontTx/>
              <a:buChar char="-"/>
            </a:pPr>
            <a:r>
              <a:rPr lang="sr-Latn-CS" sz="2000" dirty="0"/>
              <a:t> </a:t>
            </a:r>
            <a:r>
              <a:rPr lang="sr-Cyrl-RS" sz="2000" dirty="0"/>
              <a:t>ароматске</a:t>
            </a:r>
            <a:r>
              <a:rPr lang="sr-Latn-CS" sz="2000" dirty="0"/>
              <a:t> </a:t>
            </a:r>
            <a:r>
              <a:rPr lang="sr-Cyrl-RS" sz="2000" dirty="0"/>
              <a:t>карбиксилне</a:t>
            </a:r>
            <a:r>
              <a:rPr lang="sr-Latn-CS" sz="2000" dirty="0"/>
              <a:t> </a:t>
            </a:r>
            <a:r>
              <a:rPr lang="sr-Cyrl-RS" sz="2000" dirty="0"/>
              <a:t>киселине</a:t>
            </a:r>
            <a:endParaRPr lang="sr-Latn-CS" sz="2000" dirty="0"/>
          </a:p>
          <a:p>
            <a:pPr>
              <a:buFontTx/>
              <a:buChar char="-"/>
            </a:pPr>
            <a:r>
              <a:rPr lang="sr-Latn-CS" sz="2000" dirty="0"/>
              <a:t> </a:t>
            </a:r>
            <a:r>
              <a:rPr lang="sr-Cyrl-RS" sz="2000" dirty="0"/>
              <a:t>амино</a:t>
            </a:r>
            <a:r>
              <a:rPr lang="sr-Latn-CS" sz="2000" dirty="0"/>
              <a:t>- </a:t>
            </a:r>
            <a:r>
              <a:rPr lang="sr-Cyrl-RS" sz="2000" dirty="0"/>
              <a:t>и</a:t>
            </a:r>
            <a:r>
              <a:rPr lang="sr-Latn-CS" sz="2000" dirty="0"/>
              <a:t> </a:t>
            </a:r>
            <a:r>
              <a:rPr lang="sr-Cyrl-RS" sz="2000" dirty="0"/>
              <a:t>пурински</a:t>
            </a:r>
            <a:r>
              <a:rPr lang="sr-Latn-CS" sz="2000" dirty="0"/>
              <a:t> </a:t>
            </a:r>
            <a:r>
              <a:rPr lang="sr-Cyrl-RS" sz="2000" dirty="0"/>
              <a:t>деривати</a:t>
            </a:r>
            <a:endParaRPr lang="sr-Latn-CS" sz="2000" dirty="0"/>
          </a:p>
        </p:txBody>
      </p:sp>
      <p:pic>
        <p:nvPicPr>
          <p:cNvPr id="6" name="Picture 4" descr="Crataegus%20laevigata%20(Po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92080" y="1268760"/>
            <a:ext cx="3221037" cy="276542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61442" name="Picture 2" descr="Image result for crataegus oxyacantha hawtho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93096"/>
            <a:ext cx="3968130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332656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RS" sz="2400" dirty="0"/>
              <a:t>Квалитет</a:t>
            </a:r>
            <a:r>
              <a:rPr lang="sr-Latn-CS" sz="2400" dirty="0"/>
              <a:t> </a:t>
            </a:r>
            <a:r>
              <a:rPr lang="sr-Cyrl-RS" sz="2400" dirty="0"/>
              <a:t>дроге</a:t>
            </a:r>
            <a:r>
              <a:rPr lang="sr-Latn-CS" sz="2400" dirty="0"/>
              <a:t> </a:t>
            </a:r>
            <a:r>
              <a:rPr lang="sr-Cyrl-RS" sz="2400" dirty="0"/>
              <a:t>се</a:t>
            </a:r>
            <a:r>
              <a:rPr lang="sr-Latn-CS" sz="2400" dirty="0"/>
              <a:t> </a:t>
            </a:r>
            <a:r>
              <a:rPr lang="sr-Cyrl-RS" sz="2400" dirty="0"/>
              <a:t>процењује</a:t>
            </a:r>
            <a:r>
              <a:rPr lang="sr-Latn-CS" sz="2400" dirty="0"/>
              <a:t> </a:t>
            </a:r>
            <a:r>
              <a:rPr lang="sr-Cyrl-RS" sz="2400" dirty="0"/>
              <a:t>с</a:t>
            </a:r>
            <a:r>
              <a:rPr lang="sr-Latn-CS" sz="2400" dirty="0"/>
              <a:t> </a:t>
            </a:r>
            <a:r>
              <a:rPr lang="sr-Cyrl-RS" sz="2400" dirty="0"/>
              <a:t>обзиром</a:t>
            </a:r>
            <a:r>
              <a:rPr lang="sr-Latn-CS" sz="2400" dirty="0"/>
              <a:t> </a:t>
            </a:r>
            <a:r>
              <a:rPr lang="sr-Cyrl-RS" sz="2400" dirty="0"/>
              <a:t>на</a:t>
            </a:r>
            <a:r>
              <a:rPr lang="sr-Latn-CS" sz="2400" dirty="0"/>
              <a:t> </a:t>
            </a:r>
            <a:r>
              <a:rPr lang="sr-Cyrl-RS" sz="2400" dirty="0"/>
              <a:t>садржај</a:t>
            </a:r>
            <a:r>
              <a:rPr lang="sr-Latn-CS" sz="2400" dirty="0"/>
              <a:t> </a:t>
            </a:r>
            <a:r>
              <a:rPr lang="sr-Cyrl-RS" sz="2400" b="1" dirty="0"/>
              <a:t>флавоноида</a:t>
            </a:r>
            <a:r>
              <a:rPr lang="sr-Latn-CS" sz="2400" dirty="0"/>
              <a:t> (</a:t>
            </a:r>
            <a:r>
              <a:rPr lang="sr-Cyrl-RS" sz="2400" dirty="0"/>
              <a:t>рачунато</a:t>
            </a:r>
            <a:r>
              <a:rPr lang="sr-Latn-CS" sz="2400" dirty="0"/>
              <a:t> </a:t>
            </a:r>
            <a:r>
              <a:rPr lang="sr-Cyrl-RS" sz="2400" dirty="0"/>
              <a:t>као</a:t>
            </a:r>
            <a:r>
              <a:rPr lang="sr-Latn-CS" sz="2400" dirty="0"/>
              <a:t> </a:t>
            </a:r>
            <a:r>
              <a:rPr lang="sr-Cyrl-RS" sz="2400" b="1" dirty="0"/>
              <a:t>хиперозид</a:t>
            </a:r>
            <a:r>
              <a:rPr lang="sr-Latn-CS" sz="2400" dirty="0"/>
              <a:t>) </a:t>
            </a:r>
            <a:r>
              <a:rPr lang="sr-Cyrl-RS" sz="2400" dirty="0"/>
              <a:t>или</a:t>
            </a:r>
            <a:r>
              <a:rPr lang="sr-Latn-CS" sz="2400" dirty="0"/>
              <a:t> </a:t>
            </a:r>
            <a:r>
              <a:rPr lang="sr-Cyrl-RS" sz="2400" b="1" dirty="0"/>
              <a:t>олигомерних</a:t>
            </a:r>
            <a:r>
              <a:rPr lang="sr-Latn-CS" sz="2400" b="1" dirty="0"/>
              <a:t> </a:t>
            </a:r>
            <a:r>
              <a:rPr lang="sr-Cyrl-RS" sz="2400" b="1" dirty="0"/>
              <a:t>процијанидина</a:t>
            </a:r>
            <a:r>
              <a:rPr lang="sr-Latn-CS" sz="2400" b="1" dirty="0"/>
              <a:t> </a:t>
            </a:r>
            <a:r>
              <a:rPr lang="sr-Latn-CS" sz="2400" dirty="0"/>
              <a:t>(</a:t>
            </a:r>
            <a:r>
              <a:rPr lang="sr-Cyrl-RS" sz="2400" dirty="0"/>
              <a:t>рачунато</a:t>
            </a:r>
            <a:r>
              <a:rPr lang="sr-Latn-CS" sz="2400" dirty="0"/>
              <a:t> </a:t>
            </a:r>
            <a:r>
              <a:rPr lang="sr-Cyrl-RS" sz="2400" dirty="0"/>
              <a:t>као</a:t>
            </a:r>
            <a:r>
              <a:rPr lang="sr-Latn-CS" sz="2400" dirty="0"/>
              <a:t> </a:t>
            </a:r>
            <a:r>
              <a:rPr lang="sr-Cyrl-RS" sz="2400" b="1" dirty="0"/>
              <a:t>епикатехин</a:t>
            </a:r>
            <a:r>
              <a:rPr lang="sr-Latn-CS" sz="2400" dirty="0"/>
              <a:t>).</a:t>
            </a:r>
          </a:p>
          <a:p>
            <a:endParaRPr lang="sr-Cyrl-RS" sz="2400" dirty="0">
              <a:solidFill>
                <a:schemeClr val="tx2"/>
              </a:solidFill>
            </a:endParaRPr>
          </a:p>
          <a:p>
            <a:r>
              <a:rPr lang="sr-Cyrl-RS" sz="2400" dirty="0">
                <a:solidFill>
                  <a:schemeClr val="tx2"/>
                </a:solidFill>
              </a:rPr>
              <a:t>Садржај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флавоноида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у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листу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и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цветовима</a:t>
            </a:r>
            <a:r>
              <a:rPr lang="sr-Latn-CS" sz="2400" dirty="0">
                <a:solidFill>
                  <a:schemeClr val="tx2"/>
                </a:solidFill>
              </a:rPr>
              <a:t>: </a:t>
            </a:r>
            <a:r>
              <a:rPr lang="sr-Cyrl-RS" sz="2400" dirty="0"/>
              <a:t>око</a:t>
            </a:r>
            <a:r>
              <a:rPr lang="sr-Latn-CS" sz="2400" dirty="0"/>
              <a:t> 1%</a:t>
            </a:r>
          </a:p>
          <a:p>
            <a:endParaRPr lang="sr-Cyrl-RS" sz="2400" dirty="0">
              <a:solidFill>
                <a:schemeClr val="tx2"/>
              </a:solidFill>
            </a:endParaRPr>
          </a:p>
          <a:p>
            <a:r>
              <a:rPr lang="sr-Cyrl-RS" sz="2400" dirty="0">
                <a:solidFill>
                  <a:schemeClr val="tx2"/>
                </a:solidFill>
              </a:rPr>
              <a:t>Садржај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олигоимерних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процијанидина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у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листу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и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цветовима</a:t>
            </a:r>
            <a:r>
              <a:rPr lang="sr-Latn-CS" sz="2400" dirty="0"/>
              <a:t>: </a:t>
            </a:r>
            <a:r>
              <a:rPr lang="sr-Cyrl-RS" sz="2400" dirty="0"/>
              <a:t>око</a:t>
            </a:r>
            <a:r>
              <a:rPr lang="sr-Latn-CS" sz="2400" dirty="0"/>
              <a:t> 1-3%</a:t>
            </a:r>
            <a:r>
              <a:rPr lang="en-US" sz="2400" dirty="0"/>
              <a:t> </a:t>
            </a:r>
          </a:p>
          <a:p>
            <a:endParaRPr lang="sr-Latn-CS" sz="2400" dirty="0"/>
          </a:p>
        </p:txBody>
      </p:sp>
      <p:sp>
        <p:nvSpPr>
          <p:cNvPr id="60418" name="AutoShape 2" descr="Image result for hiperoz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AutoShape 4" descr="Image result for hiperoz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AutoShape 6" descr="Image result for hiperoz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293096"/>
            <a:ext cx="3312368" cy="223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5" name="AutoShape 9" descr="Image result for epikateh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7" name="AutoShape 11" descr="Image result for epikateh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0429" name="Picture 13" descr="Image result for epikateh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861048"/>
            <a:ext cx="4032448" cy="21560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12160" y="6309320"/>
            <a:ext cx="1403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епикатехин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2800" b="1" dirty="0"/>
              <a:t>Експериментално</a:t>
            </a:r>
            <a:r>
              <a:rPr lang="sr-Latn-CS" sz="2800" b="1" dirty="0"/>
              <a:t> </a:t>
            </a:r>
            <a:r>
              <a:rPr lang="sr-Cyrl-RS" sz="2800" b="1" dirty="0"/>
              <a:t>и</a:t>
            </a:r>
            <a:r>
              <a:rPr lang="sr-Latn-CS" sz="2800" b="1" dirty="0"/>
              <a:t> </a:t>
            </a:r>
            <a:r>
              <a:rPr lang="sr-Cyrl-RS" sz="2800" b="1" dirty="0"/>
              <a:t>клинички</a:t>
            </a:r>
            <a:r>
              <a:rPr lang="sr-Latn-CS" sz="2800" b="1" dirty="0"/>
              <a:t> </a:t>
            </a:r>
            <a:r>
              <a:rPr lang="sr-Cyrl-RS" sz="2800" b="1" dirty="0"/>
              <a:t>установљена</a:t>
            </a:r>
            <a:r>
              <a:rPr lang="sr-Latn-CS" sz="2800" b="1" dirty="0"/>
              <a:t> </a:t>
            </a:r>
            <a:r>
              <a:rPr lang="sr-Cyrl-RS" sz="2800" b="1" dirty="0"/>
              <a:t>фармаколошка</a:t>
            </a:r>
            <a:r>
              <a:rPr lang="sr-Latn-CS" sz="2800" b="1" dirty="0"/>
              <a:t> </a:t>
            </a:r>
            <a:r>
              <a:rPr lang="sr-Cyrl-RS" sz="2800" b="1" dirty="0"/>
              <a:t>дејства</a:t>
            </a:r>
            <a:r>
              <a:rPr lang="sr-Latn-CS" sz="2800" b="1" dirty="0"/>
              <a:t> </a:t>
            </a:r>
            <a:r>
              <a:rPr lang="sr-Cyrl-RS" sz="2800" b="1" dirty="0"/>
              <a:t>екстраката</a:t>
            </a:r>
            <a:r>
              <a:rPr lang="sr-Latn-CS" sz="2800" b="1" dirty="0"/>
              <a:t> </a:t>
            </a:r>
            <a:r>
              <a:rPr lang="sr-Cyrl-RS" sz="2800" b="1" dirty="0"/>
              <a:t>и</a:t>
            </a:r>
            <a:r>
              <a:rPr lang="sr-Latn-CS" sz="2800" b="1" dirty="0"/>
              <a:t>/</a:t>
            </a:r>
            <a:r>
              <a:rPr lang="sr-Cyrl-RS" sz="2800" b="1" dirty="0"/>
              <a:t>или</a:t>
            </a:r>
            <a:r>
              <a:rPr lang="sr-Latn-CS" sz="2800" b="1" dirty="0"/>
              <a:t> </a:t>
            </a:r>
            <a:r>
              <a:rPr lang="sr-Cyrl-RS" sz="2800" b="1" dirty="0"/>
              <a:t>активних</a:t>
            </a:r>
            <a:r>
              <a:rPr lang="sr-Latn-CS" sz="2800" b="1" dirty="0"/>
              <a:t> </a:t>
            </a:r>
            <a:r>
              <a:rPr lang="sr-Cyrl-RS" sz="2800" b="1" dirty="0"/>
              <a:t>састојака</a:t>
            </a:r>
            <a:r>
              <a:rPr lang="sr-Latn-CS" sz="2800" b="1" dirty="0"/>
              <a:t> </a:t>
            </a:r>
            <a:r>
              <a:rPr lang="sr-Cyrl-RS" sz="2800" b="1" dirty="0"/>
              <a:t>листа</a:t>
            </a:r>
            <a:r>
              <a:rPr lang="sr-Latn-CS" sz="2800" b="1" dirty="0"/>
              <a:t> </a:t>
            </a:r>
            <a:r>
              <a:rPr lang="sr-Cyrl-RS" sz="2800" b="1" dirty="0"/>
              <a:t>и</a:t>
            </a:r>
            <a:r>
              <a:rPr lang="sr-Latn-CS" sz="2800" b="1" dirty="0"/>
              <a:t> </a:t>
            </a:r>
            <a:r>
              <a:rPr lang="sr-Cyrl-RS" sz="2800" b="1" dirty="0"/>
              <a:t>цветова</a:t>
            </a:r>
            <a:r>
              <a:rPr lang="sr-Latn-CS" sz="2800" b="1" dirty="0"/>
              <a:t> </a:t>
            </a:r>
            <a:r>
              <a:rPr lang="sr-Cyrl-RS" sz="2800" b="1" dirty="0"/>
              <a:t>глога</a:t>
            </a:r>
            <a:endParaRPr lang="en-US" sz="2800" dirty="0"/>
          </a:p>
        </p:txBody>
      </p:sp>
      <p:graphicFrame>
        <p:nvGraphicFramePr>
          <p:cNvPr id="4" name="Group 73"/>
          <p:cNvGraphicFramePr>
            <a:graphicFrameLocks/>
          </p:cNvGraphicFramePr>
          <p:nvPr/>
        </p:nvGraphicFramePr>
        <p:xfrm>
          <a:off x="457200" y="1905001"/>
          <a:ext cx="8147248" cy="4784889"/>
        </p:xfrm>
        <a:graphic>
          <a:graphicData uri="http://schemas.openxmlformats.org/drawingml/2006/table">
            <a:tbl>
              <a:tblPr/>
              <a:tblGrid>
                <a:gridCol w="40736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736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7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Фармаколошка</a:t>
                      </a:r>
                      <a:r>
                        <a:rPr kumimoji="0" lang="sr-Latn-C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дејства</a:t>
                      </a:r>
                      <a:r>
                        <a:rPr kumimoji="0" lang="sr-Latn-C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Клинички</a:t>
                      </a:r>
                      <a:r>
                        <a:rPr kumimoji="0" lang="sr-Latn-C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подаци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66729">
                <a:tc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Позитивно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инотропно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(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повећана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снага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контракције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)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Дилатација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коронарки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(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повећан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коронарни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проток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)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Продужен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рефрактерни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период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срца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(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антиаритмијско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)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Диуретско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дејство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Инхибиција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АЦЕ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Хиполипидемијско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дејство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Антиинфламаторно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дејство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Антиоксидативно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дејство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Побољшана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толеранција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напор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Повећана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ејекциона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фракација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срца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Смањена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појава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диспноје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кашља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Смањена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појава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палпитација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Смањено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брзо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замарање</a:t>
                      </a: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292100" marR="0" lvl="0" indent="-292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Char char="-"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dirty="0"/>
              <a:t>Поређење</a:t>
            </a:r>
            <a:r>
              <a:rPr lang="sr-Latn-CS" sz="4000" dirty="0"/>
              <a:t> </a:t>
            </a:r>
            <a:r>
              <a:rPr lang="sr-Cyrl-RS" sz="4000" dirty="0"/>
              <a:t>дејства</a:t>
            </a:r>
            <a:r>
              <a:rPr lang="sr-Latn-CS" sz="4000" dirty="0"/>
              <a:t> </a:t>
            </a:r>
            <a:r>
              <a:rPr lang="sr-Cyrl-RS" sz="4000" dirty="0"/>
              <a:t>активних</a:t>
            </a:r>
            <a:r>
              <a:rPr lang="sr-Latn-CS" sz="4000" dirty="0"/>
              <a:t> </a:t>
            </a:r>
            <a:r>
              <a:rPr lang="sr-Cyrl-RS" sz="4000" dirty="0"/>
              <a:t>састојка</a:t>
            </a:r>
            <a:r>
              <a:rPr lang="sr-Latn-CS" sz="4000" dirty="0"/>
              <a:t> </a:t>
            </a:r>
            <a:r>
              <a:rPr lang="sr-Cyrl-RS" sz="4000" dirty="0"/>
              <a:t>глога</a:t>
            </a:r>
            <a:r>
              <a:rPr lang="sr-Latn-CS" sz="4000" dirty="0"/>
              <a:t> </a:t>
            </a:r>
            <a:r>
              <a:rPr lang="sr-Cyrl-RS" sz="4000" dirty="0"/>
              <a:t>и</a:t>
            </a:r>
            <a:r>
              <a:rPr lang="sr-Latn-CS" sz="4000" dirty="0"/>
              <a:t> </a:t>
            </a:r>
            <a:r>
              <a:rPr lang="sr-Cyrl-RS" sz="4000" dirty="0"/>
              <a:t>дигиталиса</a:t>
            </a:r>
            <a:endParaRPr lang="en-US" sz="4000" dirty="0"/>
          </a:p>
        </p:txBody>
      </p:sp>
      <p:graphicFrame>
        <p:nvGraphicFramePr>
          <p:cNvPr id="5" name="Group 55"/>
          <p:cNvGraphicFramePr>
            <a:graphicFrameLocks/>
          </p:cNvGraphicFramePr>
          <p:nvPr/>
        </p:nvGraphicFramePr>
        <p:xfrm>
          <a:off x="395536" y="2276872"/>
          <a:ext cx="8382000" cy="4310381"/>
        </p:xfrm>
        <a:graphic>
          <a:graphicData uri="http://schemas.openxmlformats.org/drawingml/2006/table">
            <a:tbl>
              <a:tblPr/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Терапијски</a:t>
                      </a:r>
                      <a:r>
                        <a:rPr kumimoji="0" lang="sr-Latn-C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ризик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Глог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Дигиталис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Терапијска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ширина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Велика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Веома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мала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Аритмогени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потенцијал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Нема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Веома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изражен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Оштећење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реналне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функције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Није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проблем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Опасност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од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предозирања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Истовремена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примена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диуретика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лаксатива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Није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проблем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Захтева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контролу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калијума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Толеранција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дефицит</a:t>
                      </a:r>
                      <a:r>
                        <a:rPr kumimoji="0" lang="sr-Latn-C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кисеоника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Повећана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Смањена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/>
              <a:t>Индикације</a:t>
            </a:r>
            <a:r>
              <a:rPr lang="sr-Latn-CS" sz="3600" dirty="0"/>
              <a:t> </a:t>
            </a:r>
            <a:r>
              <a:rPr lang="sr-Cyrl-RS" sz="3600" dirty="0"/>
              <a:t>и</a:t>
            </a:r>
            <a:r>
              <a:rPr lang="sr-Latn-CS" sz="3600" dirty="0"/>
              <a:t> </a:t>
            </a:r>
            <a:r>
              <a:rPr lang="sr-Cyrl-RS" sz="3600" dirty="0"/>
              <a:t>дозе</a:t>
            </a:r>
            <a:r>
              <a:rPr lang="sr-Latn-CS" sz="3600" dirty="0"/>
              <a:t/>
            </a:r>
            <a:br>
              <a:rPr lang="sr-Latn-C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solidFill>
                  <a:schemeClr val="tx2"/>
                </a:solidFill>
              </a:rPr>
              <a:t>Индикација</a:t>
            </a:r>
            <a:r>
              <a:rPr lang="sr-Latn-CS" dirty="0"/>
              <a:t>:</a:t>
            </a:r>
          </a:p>
          <a:p>
            <a:pPr>
              <a:buNone/>
              <a:defRPr/>
            </a:pPr>
            <a:r>
              <a:rPr lang="sr-Latn-CS" dirty="0"/>
              <a:t>   </a:t>
            </a:r>
            <a:r>
              <a:rPr lang="sr-Cyrl-RS" dirty="0"/>
              <a:t>Инсуфицијенција</a:t>
            </a:r>
            <a:r>
              <a:rPr lang="sr-Latn-CS" dirty="0"/>
              <a:t> </a:t>
            </a:r>
            <a:r>
              <a:rPr lang="sr-Cyrl-RS" dirty="0"/>
              <a:t>срца</a:t>
            </a:r>
            <a:r>
              <a:rPr lang="sr-Latn-CS" dirty="0"/>
              <a:t> NYHA </a:t>
            </a:r>
            <a:r>
              <a:rPr lang="sr-Cyrl-RS" dirty="0"/>
              <a:t>класе</a:t>
            </a:r>
            <a:r>
              <a:rPr lang="sr-Latn-CS" dirty="0"/>
              <a:t> II</a:t>
            </a:r>
          </a:p>
          <a:p>
            <a:pPr>
              <a:buSzPct val="110000"/>
              <a:buFontTx/>
              <a:buChar char="•"/>
              <a:defRPr/>
            </a:pPr>
            <a:r>
              <a:rPr lang="sr-Cyrl-RS" dirty="0">
                <a:solidFill>
                  <a:schemeClr val="tx2"/>
                </a:solidFill>
              </a:rPr>
              <a:t>Доза</a:t>
            </a:r>
            <a:r>
              <a:rPr lang="sr-Latn-CS" dirty="0">
                <a:solidFill>
                  <a:schemeClr val="tx2"/>
                </a:solidFill>
              </a:rPr>
              <a:t>:</a:t>
            </a:r>
            <a:r>
              <a:rPr lang="sr-Latn-CS" dirty="0"/>
              <a:t> </a:t>
            </a:r>
          </a:p>
          <a:p>
            <a:pPr>
              <a:buSzPct val="110000"/>
              <a:buNone/>
              <a:defRPr/>
            </a:pPr>
            <a:r>
              <a:rPr lang="sr-Latn-CS" dirty="0"/>
              <a:t>   160-900 </a:t>
            </a:r>
            <a:r>
              <a:rPr lang="sr-Cyrl-RS" dirty="0"/>
              <a:t>мг</a:t>
            </a:r>
            <a:r>
              <a:rPr lang="sr-Latn-CS" dirty="0"/>
              <a:t>/</a:t>
            </a:r>
            <a:r>
              <a:rPr lang="sr-Cyrl-RS" dirty="0"/>
              <a:t>дан</a:t>
            </a:r>
            <a:r>
              <a:rPr lang="sr-Latn-CS" dirty="0"/>
              <a:t> </a:t>
            </a:r>
            <a:r>
              <a:rPr lang="sr-Cyrl-RS" dirty="0"/>
              <a:t>водено</a:t>
            </a:r>
            <a:r>
              <a:rPr lang="sr-Latn-CS" dirty="0"/>
              <a:t>-</a:t>
            </a:r>
            <a:r>
              <a:rPr lang="sr-Cyrl-RS" dirty="0"/>
              <a:t>алкохолног</a:t>
            </a:r>
            <a:r>
              <a:rPr lang="sr-Latn-CS" dirty="0"/>
              <a:t> </a:t>
            </a:r>
            <a:r>
              <a:rPr lang="sr-Cyrl-RS" dirty="0"/>
              <a:t>екстракта</a:t>
            </a:r>
            <a:r>
              <a:rPr lang="sr-Latn-CS" dirty="0"/>
              <a:t> </a:t>
            </a:r>
            <a:r>
              <a:rPr lang="sr-Cyrl-RS" dirty="0"/>
              <a:t>са</a:t>
            </a:r>
            <a:r>
              <a:rPr lang="sr-Latn-CS" dirty="0"/>
              <a:t> </a:t>
            </a:r>
            <a:r>
              <a:rPr lang="sr-Cyrl-RS" dirty="0"/>
              <a:t>с</a:t>
            </a:r>
            <a:r>
              <a:rPr lang="sr-Latn-CS" dirty="0"/>
              <a:t>a</a:t>
            </a:r>
            <a:r>
              <a:rPr lang="sr-Cyrl-RS" dirty="0"/>
              <a:t>држ</a:t>
            </a:r>
            <a:r>
              <a:rPr lang="sr-Latn-CS" dirty="0"/>
              <a:t>a</a:t>
            </a:r>
            <a:r>
              <a:rPr lang="sr-Cyrl-RS" dirty="0"/>
              <a:t>јем</a:t>
            </a:r>
            <a:r>
              <a:rPr lang="sr-Latn-CS" dirty="0"/>
              <a:t> </a:t>
            </a:r>
            <a:r>
              <a:rPr lang="sr-Cyrl-RS" dirty="0"/>
              <a:t>фл</a:t>
            </a:r>
            <a:r>
              <a:rPr lang="sr-Latn-CS" dirty="0"/>
              <a:t>a</a:t>
            </a:r>
            <a:r>
              <a:rPr lang="sr-Cyrl-RS" dirty="0"/>
              <a:t>в</a:t>
            </a:r>
            <a:r>
              <a:rPr lang="sr-Latn-CS" dirty="0"/>
              <a:t>o</a:t>
            </a:r>
            <a:r>
              <a:rPr lang="sr-Cyrl-RS" dirty="0"/>
              <a:t>н</a:t>
            </a:r>
            <a:r>
              <a:rPr lang="sr-Latn-CS" dirty="0"/>
              <a:t>o</a:t>
            </a:r>
            <a:r>
              <a:rPr lang="sr-Cyrl-RS" dirty="0"/>
              <a:t>ид</a:t>
            </a:r>
            <a:r>
              <a:rPr lang="sr-Latn-CS" dirty="0"/>
              <a:t>a (4-20 mg)</a:t>
            </a:r>
          </a:p>
          <a:p>
            <a:pPr>
              <a:buSzPct val="110000"/>
              <a:buNone/>
              <a:defRPr/>
            </a:pPr>
            <a:r>
              <a:rPr lang="sr-Latn-CS" dirty="0"/>
              <a:t>   </a:t>
            </a:r>
            <a:r>
              <a:rPr lang="sr-Cyrl-RS" dirty="0"/>
              <a:t>или</a:t>
            </a:r>
            <a:r>
              <a:rPr lang="sr-Latn-CS" dirty="0"/>
              <a:t> </a:t>
            </a:r>
            <a:r>
              <a:rPr lang="sr-Cyrl-RS" dirty="0"/>
              <a:t>олигомерних</a:t>
            </a:r>
            <a:r>
              <a:rPr lang="sr-Latn-CS" dirty="0"/>
              <a:t> </a:t>
            </a:r>
            <a:r>
              <a:rPr lang="sr-Cyrl-RS" dirty="0"/>
              <a:t>процијанидина</a:t>
            </a:r>
            <a:r>
              <a:rPr lang="sr-Latn-CS" dirty="0"/>
              <a:t> (30-160 mg).</a:t>
            </a:r>
          </a:p>
          <a:p>
            <a:pPr>
              <a:buSzPct val="110000"/>
              <a:buFontTx/>
              <a:buChar char="•"/>
              <a:defRPr/>
            </a:pPr>
            <a:r>
              <a:rPr lang="sr-Cyrl-RS" dirty="0">
                <a:solidFill>
                  <a:schemeClr val="tx2"/>
                </a:solidFill>
              </a:rPr>
              <a:t>Контраиндикације</a:t>
            </a:r>
            <a:r>
              <a:rPr lang="sr-Latn-CS" dirty="0">
                <a:solidFill>
                  <a:schemeClr val="tx2"/>
                </a:solidFill>
              </a:rPr>
              <a:t>:</a:t>
            </a:r>
          </a:p>
          <a:p>
            <a:pPr>
              <a:buSzPct val="110000"/>
              <a:buNone/>
              <a:defRPr/>
            </a:pPr>
            <a:r>
              <a:rPr lang="sr-Latn-CS" dirty="0"/>
              <a:t>  </a:t>
            </a:r>
            <a:r>
              <a:rPr lang="sr-Cyrl-RS" dirty="0"/>
              <a:t>Нема</a:t>
            </a:r>
            <a:r>
              <a:rPr lang="sr-Latn-CS" dirty="0"/>
              <a:t> </a:t>
            </a:r>
            <a:r>
              <a:rPr lang="sr-Cyrl-RS" dirty="0"/>
              <a:t>познатих</a:t>
            </a:r>
            <a:r>
              <a:rPr lang="sr-Latn-CS" dirty="0"/>
              <a:t> </a:t>
            </a:r>
            <a:r>
              <a:rPr lang="sr-Cyrl-RS" dirty="0"/>
              <a:t>ризика</a:t>
            </a:r>
            <a:r>
              <a:rPr lang="sr-Latn-C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3600" dirty="0"/>
              <a:t>Monografija Evropske agencije za lekove (EMA)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1831640"/>
            <a:ext cx="8892480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sr-Cyrl-RS" sz="2800" b="1" dirty="0"/>
              <a:t>Традиционална</a:t>
            </a:r>
            <a:r>
              <a:rPr lang="sr-Latn-CS" sz="2800" b="1" dirty="0"/>
              <a:t> </a:t>
            </a:r>
            <a:r>
              <a:rPr lang="sr-Cyrl-RS" sz="2800" b="1" dirty="0"/>
              <a:t>употреба</a:t>
            </a:r>
            <a:r>
              <a:rPr lang="sr-Latn-CS" sz="2800" dirty="0"/>
              <a:t> </a:t>
            </a:r>
          </a:p>
          <a:p>
            <a:pPr>
              <a:lnSpc>
                <a:spcPct val="80000"/>
              </a:lnSpc>
              <a:defRPr/>
            </a:pPr>
            <a:endParaRPr lang="sr-Latn-CS" sz="2800" dirty="0"/>
          </a:p>
          <a:p>
            <a:pPr>
              <a:lnSpc>
                <a:spcPct val="80000"/>
              </a:lnSpc>
              <a:defRPr/>
            </a:pPr>
            <a:r>
              <a:rPr lang="sr-Latn-CS" sz="2800" b="1" dirty="0"/>
              <a:t>1.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нервозе</a:t>
            </a:r>
            <a:r>
              <a:rPr lang="sr-Latn-CS" sz="2800" dirty="0"/>
              <a:t> </a:t>
            </a:r>
            <a:r>
              <a:rPr lang="sr-Cyrl-RS" sz="2800" dirty="0"/>
              <a:t>срца</a:t>
            </a:r>
            <a:r>
              <a:rPr lang="sr-Latn-CS" sz="2800" dirty="0"/>
              <a:t> (</a:t>
            </a:r>
            <a:r>
              <a:rPr lang="sr-Cyrl-RS" sz="2800" dirty="0"/>
              <a:t>палпитације</a:t>
            </a:r>
            <a:r>
              <a:rPr lang="sr-Latn-CS" sz="2800" dirty="0"/>
              <a:t> </a:t>
            </a:r>
            <a:r>
              <a:rPr lang="sr-Cyrl-RS" sz="2800" dirty="0"/>
              <a:t>проузроковане</a:t>
            </a:r>
            <a:r>
              <a:rPr lang="sr-Latn-CS" sz="2800" dirty="0"/>
              <a:t>                             </a:t>
            </a:r>
            <a:r>
              <a:rPr lang="sr-Cyrl-RS" sz="2800" dirty="0"/>
              <a:t>нервном</a:t>
            </a:r>
            <a:r>
              <a:rPr lang="sr-Latn-CS" sz="2800" dirty="0"/>
              <a:t> </a:t>
            </a:r>
            <a:r>
              <a:rPr lang="sr-Cyrl-RS" sz="2800" dirty="0"/>
              <a:t>напетости</a:t>
            </a:r>
            <a:r>
              <a:rPr lang="sr-Latn-CS" sz="2800" dirty="0"/>
              <a:t>) </a:t>
            </a:r>
          </a:p>
          <a:p>
            <a:pPr>
              <a:lnSpc>
                <a:spcPct val="80000"/>
              </a:lnSpc>
              <a:defRPr/>
            </a:pPr>
            <a:r>
              <a:rPr lang="sr-Latn-CS" sz="2800" b="1" dirty="0"/>
              <a:t>2.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благих</a:t>
            </a:r>
            <a:r>
              <a:rPr lang="sr-Latn-CS" sz="2800" dirty="0"/>
              <a:t> </a:t>
            </a:r>
            <a:r>
              <a:rPr lang="sr-Cyrl-RS" sz="2800" dirty="0"/>
              <a:t>симптома</a:t>
            </a:r>
            <a:r>
              <a:rPr lang="sr-Latn-CS" sz="2800" dirty="0"/>
              <a:t> </a:t>
            </a:r>
            <a:r>
              <a:rPr lang="sr-Cyrl-RS" sz="2800" dirty="0"/>
              <a:t>нервне</a:t>
            </a:r>
            <a:r>
              <a:rPr lang="sr-Latn-CS" sz="2800" dirty="0"/>
              <a:t> </a:t>
            </a:r>
            <a:r>
              <a:rPr lang="sr-Cyrl-RS" sz="2800" dirty="0"/>
              <a:t>напетости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као</a:t>
            </a:r>
            <a:endParaRPr lang="sr-Latn-CS" sz="2800" dirty="0"/>
          </a:p>
          <a:p>
            <a:pPr>
              <a:lnSpc>
                <a:spcPct val="80000"/>
              </a:lnSpc>
              <a:defRPr/>
            </a:pPr>
            <a:r>
              <a:rPr lang="sr-Latn-CS" sz="2800" dirty="0"/>
              <a:t>    </a:t>
            </a:r>
            <a:r>
              <a:rPr lang="sr-Cyrl-RS" sz="2800" dirty="0"/>
              <a:t>помоћ</a:t>
            </a:r>
            <a:r>
              <a:rPr lang="sr-Latn-CS" sz="2800" dirty="0"/>
              <a:t> </a:t>
            </a:r>
            <a:r>
              <a:rPr lang="sr-Cyrl-RS" sz="2800" dirty="0"/>
              <a:t>при</a:t>
            </a:r>
            <a:r>
              <a:rPr lang="sr-Latn-CS" sz="2800" dirty="0"/>
              <a:t> </a:t>
            </a:r>
            <a:r>
              <a:rPr lang="sr-Cyrl-RS" sz="2800" dirty="0"/>
              <a:t>успављивању</a:t>
            </a:r>
            <a:endParaRPr lang="sr-Latn-CS" sz="2800" dirty="0"/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sr-Latn-CS" sz="2800" dirty="0"/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RS" sz="2800" dirty="0"/>
              <a:t>Препорука</a:t>
            </a:r>
            <a:r>
              <a:rPr lang="sr-Latn-CS" sz="2800" dirty="0"/>
              <a:t> </a:t>
            </a:r>
            <a:r>
              <a:rPr lang="sr-Cyrl-RS" sz="2800" dirty="0"/>
              <a:t>ЕМА</a:t>
            </a:r>
            <a:r>
              <a:rPr lang="sr-Latn-CS" sz="2800" dirty="0"/>
              <a:t>-</a:t>
            </a:r>
            <a:r>
              <a:rPr lang="sr-Cyrl-RS" sz="2800" dirty="0"/>
              <a:t>е</a:t>
            </a:r>
            <a:r>
              <a:rPr lang="sr-Latn-CS" sz="2800" dirty="0"/>
              <a:t> </a:t>
            </a:r>
            <a:r>
              <a:rPr lang="sr-Cyrl-RS" sz="2800" dirty="0"/>
              <a:t>да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</a:t>
            </a:r>
            <a:r>
              <a:rPr lang="sr-Latn-CS" sz="2800" b="1" dirty="0"/>
              <a:t>1. </a:t>
            </a:r>
            <a:r>
              <a:rPr lang="sr-Cyrl-RS" sz="2800" dirty="0"/>
              <a:t>индикацију</a:t>
            </a:r>
            <a:r>
              <a:rPr lang="sr-Latn-CS" sz="2800" dirty="0"/>
              <a:t> </a:t>
            </a:r>
            <a:r>
              <a:rPr lang="sr-Cyrl-RS" sz="2800" dirty="0"/>
              <a:t>не</a:t>
            </a:r>
            <a:r>
              <a:rPr lang="sr-Latn-CS" sz="2800" dirty="0"/>
              <a:t> </a:t>
            </a:r>
            <a:r>
              <a:rPr lang="sr-Cyrl-RS" sz="2800" dirty="0"/>
              <a:t>примењује</a:t>
            </a:r>
            <a:r>
              <a:rPr lang="sr-Latn-CS" sz="2800" dirty="0"/>
              <a:t>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млађих</a:t>
            </a:r>
            <a:r>
              <a:rPr lang="sr-Latn-CS" sz="2800" dirty="0"/>
              <a:t> </a:t>
            </a:r>
            <a:r>
              <a:rPr lang="sr-Cyrl-RS" sz="2800" dirty="0"/>
              <a:t>од</a:t>
            </a:r>
            <a:r>
              <a:rPr lang="sr-Latn-CS" sz="2800" dirty="0"/>
              <a:t> 18 </a:t>
            </a:r>
            <a:r>
              <a:rPr lang="sr-Cyrl-RS" sz="2800" dirty="0"/>
              <a:t>год</a:t>
            </a:r>
            <a:r>
              <a:rPr lang="sr-Latn-CS" sz="2800" dirty="0"/>
              <a:t>.</a:t>
            </a:r>
            <a:endParaRPr lang="sr-Cyrl-RS" sz="2800" dirty="0"/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sr-Cyrl-RS" sz="2800" dirty="0"/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RS" sz="2800" dirty="0"/>
              <a:t>за</a:t>
            </a:r>
            <a:r>
              <a:rPr lang="sr-Latn-CS" sz="2800" dirty="0"/>
              <a:t> </a:t>
            </a:r>
            <a:r>
              <a:rPr lang="sr-Latn-CS" sz="2800" b="1" dirty="0"/>
              <a:t>2. </a:t>
            </a:r>
            <a:r>
              <a:rPr lang="sr-Cyrl-RS" sz="2800" dirty="0"/>
              <a:t>индикацију</a:t>
            </a:r>
            <a:r>
              <a:rPr lang="sr-Latn-CS" sz="2800" dirty="0"/>
              <a:t>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млађих</a:t>
            </a:r>
            <a:r>
              <a:rPr lang="sr-Latn-CS" sz="2800" dirty="0"/>
              <a:t> </a:t>
            </a:r>
            <a:r>
              <a:rPr lang="sr-Cyrl-RS" sz="2800" dirty="0"/>
              <a:t>од</a:t>
            </a:r>
            <a:r>
              <a:rPr lang="sr-Latn-CS" sz="2800" dirty="0"/>
              <a:t> 12 </a:t>
            </a:r>
            <a:r>
              <a:rPr lang="sr-Cyrl-RS" sz="2800" dirty="0"/>
              <a:t>год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sr-Cyrl-RS" sz="2800" dirty="0"/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Cyrl-RS" sz="2800" dirty="0"/>
              <a:t>Не</a:t>
            </a:r>
            <a:r>
              <a:rPr lang="sr-Latn-CS" sz="2800" dirty="0"/>
              <a:t> </a:t>
            </a:r>
            <a:r>
              <a:rPr lang="sr-Cyrl-RS" sz="2800" dirty="0"/>
              <a:t>препоручује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употреба</a:t>
            </a:r>
            <a:r>
              <a:rPr lang="sr-Latn-CS" sz="2800" dirty="0"/>
              <a:t> </a:t>
            </a:r>
            <a:r>
              <a:rPr lang="sr-Cyrl-RS" sz="2800" dirty="0"/>
              <a:t>током</a:t>
            </a:r>
            <a:r>
              <a:rPr lang="sr-Latn-CS" sz="2800" dirty="0"/>
              <a:t> </a:t>
            </a:r>
            <a:r>
              <a:rPr lang="sr-Cyrl-RS" sz="2800" dirty="0"/>
              <a:t>трудноће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периода</a:t>
            </a:r>
            <a:r>
              <a:rPr lang="sr-Latn-CS" sz="2800" dirty="0"/>
              <a:t> </a:t>
            </a:r>
            <a:r>
              <a:rPr lang="sr-Cyrl-RS" sz="2800" dirty="0"/>
              <a:t>лактације</a:t>
            </a:r>
            <a:r>
              <a:rPr lang="sr-Latn-CS" sz="2800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sz="5400" dirty="0"/>
              <a:t>Биљке</a:t>
            </a:r>
            <a:r>
              <a:rPr lang="sr-Latn-CS" sz="5400" dirty="0"/>
              <a:t> </a:t>
            </a:r>
            <a:r>
              <a:rPr lang="sr-Cyrl-RS" sz="5400" dirty="0"/>
              <a:t>које</a:t>
            </a:r>
            <a:r>
              <a:rPr lang="sr-Latn-CS" sz="5400" dirty="0"/>
              <a:t> </a:t>
            </a:r>
            <a:r>
              <a:rPr lang="sr-Cyrl-RS" sz="5400" dirty="0"/>
              <a:t>садрже</a:t>
            </a:r>
            <a:r>
              <a:rPr lang="sr-Latn-CS" sz="5400" dirty="0"/>
              <a:t> </a:t>
            </a:r>
            <a:r>
              <a:rPr lang="sr-Cyrl-RS" sz="5400" dirty="0"/>
              <a:t>кардиоактивне</a:t>
            </a:r>
            <a:r>
              <a:rPr lang="sr-Latn-CS" sz="5400" dirty="0"/>
              <a:t> </a:t>
            </a:r>
            <a:r>
              <a:rPr lang="sr-Cyrl-RS" sz="5400" dirty="0"/>
              <a:t>гликозиде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sr-Cyrl-RS" sz="2400" dirty="0"/>
              <a:t>Осим</a:t>
            </a:r>
            <a:r>
              <a:rPr lang="sr-Latn-CS" sz="2400" dirty="0"/>
              <a:t> </a:t>
            </a:r>
            <a:r>
              <a:rPr lang="sr-Cyrl-RS" sz="2400" dirty="0"/>
              <a:t>врста</a:t>
            </a:r>
            <a:r>
              <a:rPr lang="sr-Latn-CS" sz="2400" dirty="0"/>
              <a:t> </a:t>
            </a:r>
            <a:r>
              <a:rPr lang="sr-Cyrl-RS" sz="2400" dirty="0"/>
              <a:t>рода</a:t>
            </a:r>
            <a:r>
              <a:rPr lang="sr-Latn-CS" sz="2400" dirty="0"/>
              <a:t> </a:t>
            </a:r>
            <a:r>
              <a:rPr lang="sr-Latn-CS" sz="2400" i="1" dirty="0"/>
              <a:t>Digitalis</a:t>
            </a:r>
            <a:r>
              <a:rPr lang="sr-Latn-CS" sz="2400" dirty="0"/>
              <a:t>,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многе</a:t>
            </a:r>
            <a:r>
              <a:rPr lang="sr-Latn-CS" sz="2400" dirty="0"/>
              <a:t> </a:t>
            </a:r>
            <a:r>
              <a:rPr lang="sr-Cyrl-RS" sz="2400" dirty="0"/>
              <a:t>друге</a:t>
            </a:r>
            <a:r>
              <a:rPr lang="sr-Latn-CS" sz="2400" dirty="0"/>
              <a:t> </a:t>
            </a:r>
            <a:r>
              <a:rPr lang="sr-Cyrl-RS" sz="2400" dirty="0"/>
              <a:t>биљке</a:t>
            </a:r>
            <a:r>
              <a:rPr lang="sr-Latn-CS" sz="2400" dirty="0"/>
              <a:t> </a:t>
            </a:r>
            <a:r>
              <a:rPr lang="sr-Cyrl-RS" sz="2400" dirty="0"/>
              <a:t>садрже</a:t>
            </a:r>
            <a:r>
              <a:rPr lang="sr-Latn-CS" sz="2400" dirty="0"/>
              <a:t> </a:t>
            </a:r>
            <a:r>
              <a:rPr lang="sr-Cyrl-RS" sz="2400" dirty="0"/>
              <a:t>кардиоактивне</a:t>
            </a:r>
            <a:r>
              <a:rPr lang="sr-Latn-CS" sz="2400" dirty="0"/>
              <a:t> </a:t>
            </a:r>
            <a:r>
              <a:rPr lang="sr-Cyrl-RS" sz="2400" dirty="0"/>
              <a:t>гликозиде</a:t>
            </a:r>
            <a:r>
              <a:rPr lang="sr-Latn-CS" sz="2400" dirty="0"/>
              <a:t>. </a:t>
            </a:r>
            <a:r>
              <a:rPr lang="sr-Cyrl-RS" sz="2400" dirty="0"/>
              <a:t>Најпознатије</a:t>
            </a:r>
            <a:r>
              <a:rPr lang="sr-Latn-CS" sz="2400" dirty="0"/>
              <a:t> </a:t>
            </a:r>
            <a:r>
              <a:rPr lang="sr-Cyrl-RS" sz="2400" dirty="0"/>
              <a:t>су</a:t>
            </a:r>
            <a:r>
              <a:rPr lang="sr-Latn-CS" sz="2400" dirty="0"/>
              <a:t>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Latn-CS" sz="2400" dirty="0"/>
              <a:t> </a:t>
            </a:r>
            <a:r>
              <a:rPr lang="sr-Latn-CS" sz="2400" i="1" dirty="0">
                <a:solidFill>
                  <a:schemeClr val="tx2"/>
                </a:solidFill>
              </a:rPr>
              <a:t>Adonis vernalis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Latn-CS" sz="2400" dirty="0"/>
              <a:t>(</a:t>
            </a:r>
            <a:r>
              <a:rPr lang="sr-Cyrl-RS" sz="2400" dirty="0"/>
              <a:t>гороцвет</a:t>
            </a:r>
            <a:r>
              <a:rPr lang="sr-Latn-CS" sz="2400" dirty="0"/>
              <a:t>) – </a:t>
            </a:r>
            <a:r>
              <a:rPr lang="sr-Cyrl-RS" sz="2400" dirty="0"/>
              <a:t>херба</a:t>
            </a:r>
            <a:r>
              <a:rPr lang="sr-Latn-CS" sz="2400" dirty="0"/>
              <a:t> (</a:t>
            </a:r>
            <a:r>
              <a:rPr lang="sr-Cyrl-RS" sz="2400" dirty="0"/>
              <a:t>цимарин</a:t>
            </a:r>
            <a:r>
              <a:rPr lang="sr-Latn-CS" sz="2400" dirty="0"/>
              <a:t>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Latn-CS" sz="2400" dirty="0"/>
              <a:t> </a:t>
            </a:r>
            <a:r>
              <a:rPr lang="sr-Latn-CS" sz="2400" i="1" dirty="0">
                <a:solidFill>
                  <a:schemeClr val="tx2"/>
                </a:solidFill>
              </a:rPr>
              <a:t>Convalaria majalis</a:t>
            </a:r>
            <a:r>
              <a:rPr lang="sr-Latn-CS" sz="2400" dirty="0"/>
              <a:t> (</a:t>
            </a:r>
            <a:r>
              <a:rPr lang="sr-Cyrl-RS" sz="2400" dirty="0"/>
              <a:t>ђурђевак</a:t>
            </a:r>
            <a:r>
              <a:rPr lang="sr-Latn-CS" sz="2400" dirty="0"/>
              <a:t>) – </a:t>
            </a:r>
            <a:r>
              <a:rPr lang="sr-Cyrl-RS" sz="2400" dirty="0"/>
              <a:t>херба</a:t>
            </a:r>
            <a:r>
              <a:rPr lang="sr-Latn-CS" sz="2400" dirty="0"/>
              <a:t> (</a:t>
            </a:r>
            <a:r>
              <a:rPr lang="sr-Cyrl-RS" sz="2400" dirty="0"/>
              <a:t>конвалатоксин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конвалатокслон</a:t>
            </a:r>
            <a:r>
              <a:rPr lang="sr-Latn-CS" sz="2400" dirty="0"/>
              <a:t>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Latn-CS" sz="2400" dirty="0"/>
              <a:t> </a:t>
            </a:r>
            <a:r>
              <a:rPr lang="sr-Latn-CS" sz="2400" i="1" dirty="0">
                <a:solidFill>
                  <a:schemeClr val="tx2"/>
                </a:solidFill>
              </a:rPr>
              <a:t>Urginea maritima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Latn-CS" sz="2400" dirty="0"/>
              <a:t>(</a:t>
            </a:r>
            <a:r>
              <a:rPr lang="sr-Cyrl-RS" sz="2400" dirty="0"/>
              <a:t>морски</a:t>
            </a:r>
            <a:r>
              <a:rPr lang="sr-Latn-CS" sz="2400" dirty="0"/>
              <a:t> </a:t>
            </a:r>
            <a:r>
              <a:rPr lang="sr-Cyrl-RS" sz="2400" dirty="0"/>
              <a:t>лук</a:t>
            </a:r>
            <a:r>
              <a:rPr lang="sr-Latn-CS" sz="2400" dirty="0"/>
              <a:t>) – </a:t>
            </a:r>
            <a:r>
              <a:rPr lang="sr-Cyrl-RS" sz="2400" dirty="0"/>
              <a:t>луковица</a:t>
            </a:r>
            <a:r>
              <a:rPr lang="sr-Latn-CS" sz="2400" dirty="0"/>
              <a:t> (</a:t>
            </a:r>
            <a:r>
              <a:rPr lang="sr-Cyrl-RS" sz="2400" dirty="0"/>
              <a:t>сциларен</a:t>
            </a:r>
            <a:r>
              <a:rPr lang="sr-Latn-CS" sz="2400" dirty="0"/>
              <a:t> </a:t>
            </a:r>
            <a:r>
              <a:rPr lang="sr-Cyrl-RS" sz="2400" dirty="0"/>
              <a:t>А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просциларидин</a:t>
            </a:r>
            <a:r>
              <a:rPr lang="sr-Latn-CS" sz="2400" dirty="0"/>
              <a:t>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sr-Latn-CS" sz="2400" dirty="0"/>
              <a:t> </a:t>
            </a:r>
            <a:r>
              <a:rPr lang="sr-Latn-CS" sz="2400" i="1" dirty="0">
                <a:solidFill>
                  <a:schemeClr val="tx2"/>
                </a:solidFill>
              </a:rPr>
              <a:t>Nerium oleander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Latn-CS" sz="2400" dirty="0"/>
              <a:t>(</a:t>
            </a:r>
            <a:r>
              <a:rPr lang="sr-Cyrl-RS" sz="2400" dirty="0"/>
              <a:t>олеандер</a:t>
            </a:r>
            <a:r>
              <a:rPr lang="sr-Latn-CS" sz="2400" dirty="0"/>
              <a:t>) – </a:t>
            </a:r>
            <a:r>
              <a:rPr lang="sr-Cyrl-RS" sz="2400" dirty="0"/>
              <a:t>лист</a:t>
            </a:r>
            <a:r>
              <a:rPr lang="sr-Latn-CS" sz="2400" dirty="0"/>
              <a:t> (</a:t>
            </a:r>
            <a:r>
              <a:rPr lang="sr-Cyrl-RS" sz="2400" dirty="0"/>
              <a:t>олеандрин</a:t>
            </a:r>
            <a:r>
              <a:rPr lang="sr-Latn-CS" sz="2400" dirty="0"/>
              <a:t>)</a:t>
            </a:r>
          </a:p>
          <a:p>
            <a:pPr algn="ctr"/>
            <a:r>
              <a:rPr lang="sr-Cyrl-RS" sz="3600" b="1" dirty="0">
                <a:solidFill>
                  <a:srgbClr val="66FF33"/>
                </a:solidFill>
              </a:rPr>
              <a:t>ЕМА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не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наводи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монографије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за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ове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биљне</a:t>
            </a:r>
            <a:r>
              <a:rPr lang="sr-Latn-CS" sz="3600" b="1" dirty="0">
                <a:solidFill>
                  <a:srgbClr val="66FF33"/>
                </a:solidFill>
              </a:rPr>
              <a:t> </a:t>
            </a:r>
            <a:r>
              <a:rPr lang="sr-Cyrl-RS" sz="3600" b="1" dirty="0">
                <a:solidFill>
                  <a:srgbClr val="66FF33"/>
                </a:solidFill>
              </a:rPr>
              <a:t>дроге</a:t>
            </a:r>
            <a:r>
              <a:rPr lang="sr-Latn-CS" sz="3600" b="1" dirty="0">
                <a:solidFill>
                  <a:srgbClr val="66FF33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sr-Cyrl-RS" b="1" dirty="0"/>
              <a:t>У</a:t>
            </a:r>
            <a:r>
              <a:rPr lang="sr-Latn-CS" b="1" dirty="0"/>
              <a:t> </a:t>
            </a:r>
            <a:r>
              <a:rPr lang="sr-Cyrl-RS" b="1" dirty="0"/>
              <a:t>Немачкој</a:t>
            </a:r>
            <a:r>
              <a:rPr lang="sr-Latn-CS" b="1" dirty="0"/>
              <a:t> </a:t>
            </a:r>
            <a:r>
              <a:rPr lang="sr-Cyrl-RS" b="1" dirty="0"/>
              <a:t>су</a:t>
            </a:r>
            <a:r>
              <a:rPr lang="sr-Latn-CS" b="1" dirty="0"/>
              <a:t> </a:t>
            </a:r>
            <a:r>
              <a:rPr lang="sr-Cyrl-RS" b="1" dirty="0"/>
              <a:t>постојали</a:t>
            </a:r>
            <a:r>
              <a:rPr lang="sr-Latn-CS" b="1" dirty="0"/>
              <a:t> </a:t>
            </a:r>
            <a:r>
              <a:rPr lang="sr-Cyrl-RS" b="1" dirty="0"/>
              <a:t>регистровани</a:t>
            </a:r>
            <a:r>
              <a:rPr lang="sr-Latn-CS" b="1" dirty="0"/>
              <a:t> </a:t>
            </a:r>
            <a:r>
              <a:rPr lang="sr-Cyrl-RS" b="1" dirty="0"/>
              <a:t>препарати</a:t>
            </a:r>
            <a:r>
              <a:rPr lang="sr-Latn-CS" b="1" dirty="0"/>
              <a:t> </a:t>
            </a:r>
            <a:r>
              <a:rPr lang="sr-Cyrl-RS" b="1" dirty="0"/>
              <a:t>на</a:t>
            </a:r>
            <a:r>
              <a:rPr lang="sr-Latn-CS" b="1" dirty="0"/>
              <a:t> </a:t>
            </a:r>
            <a:r>
              <a:rPr lang="sr-Cyrl-RS" b="1" dirty="0"/>
              <a:t>бази</a:t>
            </a:r>
            <a:r>
              <a:rPr lang="sr-Latn-CS" b="1" dirty="0"/>
              <a:t> </a:t>
            </a:r>
            <a:r>
              <a:rPr lang="sr-Cyrl-RS" b="1" dirty="0"/>
              <a:t>ових</a:t>
            </a:r>
            <a:r>
              <a:rPr lang="sr-Latn-CS" b="1" dirty="0"/>
              <a:t> </a:t>
            </a:r>
            <a:r>
              <a:rPr lang="sr-Cyrl-RS" b="1" dirty="0"/>
              <a:t>биљних</a:t>
            </a:r>
            <a:r>
              <a:rPr lang="sr-Latn-CS" b="1" dirty="0"/>
              <a:t> </a:t>
            </a:r>
            <a:r>
              <a:rPr lang="sr-Cyrl-RS" b="1" dirty="0"/>
              <a:t>дрога</a:t>
            </a:r>
            <a:r>
              <a:rPr lang="sr-Latn-CS" b="1" dirty="0"/>
              <a:t> </a:t>
            </a:r>
            <a:r>
              <a:rPr lang="sr-Cyrl-RS" b="1" dirty="0"/>
              <a:t>намењени</a:t>
            </a:r>
            <a:r>
              <a:rPr lang="sr-Latn-CS" b="1" dirty="0"/>
              <a:t> </a:t>
            </a:r>
            <a:r>
              <a:rPr lang="sr-Cyrl-RS" b="1" dirty="0"/>
              <a:t>лечењу</a:t>
            </a:r>
            <a:r>
              <a:rPr lang="sr-Latn-CS" b="1" dirty="0"/>
              <a:t> </a:t>
            </a:r>
            <a:r>
              <a:rPr lang="sr-Cyrl-RS" b="1" dirty="0"/>
              <a:t>благих</a:t>
            </a:r>
            <a:r>
              <a:rPr lang="sr-Latn-CS" b="1" dirty="0"/>
              <a:t> </a:t>
            </a:r>
            <a:r>
              <a:rPr lang="sr-Cyrl-RS" b="1" dirty="0"/>
              <a:t>облика</a:t>
            </a:r>
            <a:r>
              <a:rPr lang="sr-Latn-CS" b="1" dirty="0"/>
              <a:t> </a:t>
            </a:r>
            <a:r>
              <a:rPr lang="sr-Cyrl-RS" b="1" dirty="0"/>
              <a:t>срчане</a:t>
            </a:r>
            <a:r>
              <a:rPr lang="sr-Latn-CS" b="1" dirty="0"/>
              <a:t> </a:t>
            </a:r>
            <a:r>
              <a:rPr lang="sr-Cyrl-RS" b="1" dirty="0"/>
              <a:t>слабости</a:t>
            </a:r>
            <a:r>
              <a:rPr lang="sr-Latn-CS" b="1" dirty="0"/>
              <a:t>.</a:t>
            </a:r>
            <a:endParaRPr lang="sr-Latn-C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400" dirty="0">
                <a:solidFill>
                  <a:schemeClr val="hlink"/>
                </a:solidFill>
              </a:rPr>
              <a:t>КВ</a:t>
            </a:r>
            <a:r>
              <a:rPr lang="en-US" sz="4400" dirty="0">
                <a:solidFill>
                  <a:schemeClr val="hlink"/>
                </a:solidFill>
              </a:rPr>
              <a:t> </a:t>
            </a:r>
            <a:r>
              <a:rPr lang="sr-Cyrl-RS" sz="4400" dirty="0">
                <a:solidFill>
                  <a:schemeClr val="hlink"/>
                </a:solidFill>
              </a:rPr>
              <a:t>обољења</a:t>
            </a:r>
            <a:r>
              <a:rPr lang="en-US" sz="4400" dirty="0">
                <a:solidFill>
                  <a:schemeClr val="hlink"/>
                </a:solidFill>
              </a:rPr>
              <a:t> </a:t>
            </a:r>
            <a:r>
              <a:rPr lang="sr-Cyrl-RS" sz="4400" dirty="0">
                <a:solidFill>
                  <a:schemeClr val="hlink"/>
                </a:solidFill>
              </a:rPr>
              <a:t>као</a:t>
            </a:r>
            <a:r>
              <a:rPr lang="en-US" sz="4400" dirty="0">
                <a:solidFill>
                  <a:schemeClr val="hlink"/>
                </a:solidFill>
              </a:rPr>
              <a:t> </a:t>
            </a:r>
            <a:r>
              <a:rPr lang="sr-Cyrl-RS" sz="4400" dirty="0">
                <a:solidFill>
                  <a:schemeClr val="hlink"/>
                </a:solidFill>
              </a:rPr>
              <a:t>водећи</a:t>
            </a:r>
            <a:r>
              <a:rPr lang="en-US" sz="4400" dirty="0">
                <a:solidFill>
                  <a:schemeClr val="hlink"/>
                </a:solidFill>
              </a:rPr>
              <a:t> </a:t>
            </a:r>
            <a:r>
              <a:rPr lang="sr-Cyrl-RS" sz="4400" dirty="0">
                <a:solidFill>
                  <a:schemeClr val="hlink"/>
                </a:solidFill>
              </a:rPr>
              <a:t>узрок</a:t>
            </a:r>
            <a:r>
              <a:rPr lang="en-US" sz="4400" dirty="0">
                <a:solidFill>
                  <a:schemeClr val="hlink"/>
                </a:solidFill>
              </a:rPr>
              <a:t> </a:t>
            </a:r>
            <a:r>
              <a:rPr lang="sr-Cyrl-RS" sz="4400" dirty="0">
                <a:solidFill>
                  <a:schemeClr val="hlink"/>
                </a:solidFill>
              </a:rPr>
              <a:t>смртности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r>
              <a:rPr lang="sr-Latn-CS" sz="3200" dirty="0"/>
              <a:t> </a:t>
            </a:r>
            <a:r>
              <a:rPr lang="sr-Cyrl-RS" sz="3200" u="sng" dirty="0"/>
              <a:t>Обољење</a:t>
            </a:r>
            <a:r>
              <a:rPr lang="en-US" sz="3200" u="sng" dirty="0"/>
              <a:t>	</a:t>
            </a:r>
            <a:r>
              <a:rPr lang="en-US" sz="3200" dirty="0"/>
              <a:t>		</a:t>
            </a:r>
            <a:r>
              <a:rPr lang="sr-Latn-CS" sz="3200" dirty="0"/>
              <a:t>    </a:t>
            </a:r>
            <a:r>
              <a:rPr lang="sr-Cyrl-RS" sz="3200" u="sng" dirty="0"/>
              <a:t>Укупна</a:t>
            </a:r>
            <a:r>
              <a:rPr lang="en-US" sz="3200" u="sng" dirty="0"/>
              <a:t> </a:t>
            </a:r>
            <a:r>
              <a:rPr lang="sr-Cyrl-RS" sz="3200" u="sng" dirty="0"/>
              <a:t>смртност</a:t>
            </a:r>
            <a:r>
              <a:rPr lang="en-US" sz="3200" u="sng" dirty="0"/>
              <a:t> (%)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b="1" dirty="0">
                <a:solidFill>
                  <a:srgbClr val="FFFF00"/>
                </a:solidFill>
              </a:rPr>
              <a:t>Обољења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  <a:r>
              <a:rPr lang="sr-Cyrl-RS" sz="2800" b="1" dirty="0">
                <a:solidFill>
                  <a:srgbClr val="FFFF00"/>
                </a:solidFill>
              </a:rPr>
              <a:t>срца</a:t>
            </a:r>
            <a:r>
              <a:rPr lang="en-US" sz="2800" dirty="0"/>
              <a:t>			</a:t>
            </a:r>
            <a:r>
              <a:rPr lang="en-US" sz="2800" b="1" dirty="0">
                <a:solidFill>
                  <a:schemeClr val="hlink"/>
                </a:solidFill>
              </a:rPr>
              <a:t>28,9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Канцер</a:t>
            </a:r>
            <a:r>
              <a:rPr lang="en-US" sz="2800" dirty="0"/>
              <a:t>				</a:t>
            </a:r>
            <a:r>
              <a:rPr lang="sr-Latn-CS" sz="2800" dirty="0"/>
              <a:t>	</a:t>
            </a:r>
            <a:r>
              <a:rPr lang="en-US" sz="2800" dirty="0"/>
              <a:t>22,9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Мождани</a:t>
            </a:r>
            <a:r>
              <a:rPr lang="sr-Latn-CS" sz="2800" dirty="0"/>
              <a:t> </a:t>
            </a:r>
            <a:r>
              <a:rPr lang="sr-Cyrl-RS" sz="2800" dirty="0"/>
              <a:t>удар</a:t>
            </a:r>
            <a:r>
              <a:rPr lang="sr-Latn-CS" sz="2800" dirty="0"/>
              <a:t>			 6,8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Хроничне</a:t>
            </a:r>
            <a:r>
              <a:rPr lang="sr-Latn-CS" sz="2800" dirty="0"/>
              <a:t> </a:t>
            </a:r>
            <a:r>
              <a:rPr lang="sr-Cyrl-RS" sz="2800" dirty="0"/>
              <a:t>плућне</a:t>
            </a:r>
            <a:r>
              <a:rPr lang="sr-Latn-CS" sz="2800" dirty="0"/>
              <a:t> </a:t>
            </a:r>
            <a:r>
              <a:rPr lang="sr-Cyrl-RS" sz="2800" dirty="0"/>
              <a:t>болести</a:t>
            </a:r>
            <a:r>
              <a:rPr lang="sr-Latn-CS" sz="2800" dirty="0"/>
              <a:t>		  5,1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Дијабетес</a:t>
            </a:r>
            <a:r>
              <a:rPr lang="sr-Latn-CS" sz="2800" dirty="0"/>
              <a:t>				  2,9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Пнеумонија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грип</a:t>
            </a:r>
            <a:r>
              <a:rPr lang="sr-Latn-CS" sz="2800" dirty="0"/>
              <a:t>			  2,6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Алцхајмерова</a:t>
            </a:r>
            <a:r>
              <a:rPr lang="sr-Latn-CS" sz="2800" dirty="0"/>
              <a:t> </a:t>
            </a:r>
            <a:r>
              <a:rPr lang="sr-Cyrl-RS" sz="2800" dirty="0"/>
              <a:t>болест</a:t>
            </a:r>
            <a:r>
              <a:rPr lang="sr-Latn-CS" sz="2800" dirty="0"/>
              <a:t>                	  2,2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Бубрежне</a:t>
            </a:r>
            <a:r>
              <a:rPr lang="sr-Latn-CS" sz="2800" dirty="0"/>
              <a:t> </a:t>
            </a:r>
            <a:r>
              <a:rPr lang="sr-Cyrl-RS" sz="2800" dirty="0"/>
              <a:t>болести</a:t>
            </a:r>
            <a:r>
              <a:rPr lang="sr-Latn-CS" sz="2800" dirty="0"/>
              <a:t>			  1,6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sr-Cyrl-RS" sz="2800" dirty="0"/>
              <a:t>Инфекције</a:t>
            </a:r>
            <a:r>
              <a:rPr lang="sr-Latn-CS" sz="2800" dirty="0"/>
              <a:t> </a:t>
            </a:r>
            <a:r>
              <a:rPr lang="sr-Cyrl-RS" sz="2800" dirty="0"/>
              <a:t>крви</a:t>
            </a:r>
            <a:r>
              <a:rPr lang="sr-Latn-CS" sz="2800" dirty="0"/>
              <a:t>			  1,3			 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4000" dirty="0"/>
              <a:t>Хронична</a:t>
            </a:r>
            <a:r>
              <a:rPr lang="en-US" sz="4000" dirty="0"/>
              <a:t> </a:t>
            </a:r>
            <a:r>
              <a:rPr lang="sr-Cyrl-RS" sz="4000" dirty="0"/>
              <a:t>венска</a:t>
            </a:r>
            <a:r>
              <a:rPr lang="en-US" sz="4000" dirty="0"/>
              <a:t> </a:t>
            </a:r>
            <a:r>
              <a:rPr lang="sr-Cyrl-RS" sz="4000" dirty="0"/>
              <a:t>инсуфицијенција</a:t>
            </a:r>
            <a:r>
              <a:rPr lang="en-US" sz="4000" dirty="0"/>
              <a:t> (</a:t>
            </a:r>
            <a:r>
              <a:rPr lang="sr-Cyrl-RS" sz="4000" dirty="0"/>
              <a:t>ХВИ</a:t>
            </a:r>
            <a:r>
              <a:rPr lang="en-US" sz="40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sr-Cyrl-RS" sz="2800" dirty="0"/>
              <a:t>Дисфункција</a:t>
            </a:r>
            <a:r>
              <a:rPr lang="en-US" sz="2800" dirty="0"/>
              <a:t> </a:t>
            </a:r>
            <a:r>
              <a:rPr lang="sr-Cyrl-RS" sz="2800" dirty="0"/>
              <a:t>венског</a:t>
            </a:r>
            <a:r>
              <a:rPr lang="en-US" sz="2800" dirty="0"/>
              <a:t> </a:t>
            </a:r>
            <a:r>
              <a:rPr lang="sr-Cyrl-RS" sz="2800" dirty="0"/>
              <a:t>система</a:t>
            </a:r>
            <a:r>
              <a:rPr lang="en-US" sz="2800" dirty="0"/>
              <a:t> </a:t>
            </a:r>
            <a:r>
              <a:rPr lang="sr-Cyrl-RS" sz="2800" dirty="0"/>
              <a:t>узрокована</a:t>
            </a:r>
            <a:r>
              <a:rPr lang="en-US" sz="2800" dirty="0"/>
              <a:t> </a:t>
            </a:r>
            <a:r>
              <a:rPr lang="sr-Cyrl-RS" sz="2800" dirty="0"/>
              <a:t>валвуларном</a:t>
            </a:r>
            <a:r>
              <a:rPr lang="en-US" sz="2800" dirty="0"/>
              <a:t> </a:t>
            </a:r>
            <a:r>
              <a:rPr lang="sr-Cyrl-RS" sz="2800" dirty="0"/>
              <a:t>инкомпетенцијом</a:t>
            </a:r>
            <a:r>
              <a:rPr lang="en-US" sz="2800" dirty="0"/>
              <a:t>, </a:t>
            </a:r>
            <a:r>
              <a:rPr lang="sr-Cyrl-RS" sz="2800" dirty="0"/>
              <a:t>која</a:t>
            </a:r>
            <a:r>
              <a:rPr lang="en-US" sz="2800" dirty="0"/>
              <a:t> </a:t>
            </a:r>
            <a:r>
              <a:rPr lang="sr-Cyrl-RS" sz="2800" dirty="0"/>
              <a:t>може</a:t>
            </a:r>
            <a:r>
              <a:rPr lang="en-US" sz="2800" dirty="0"/>
              <a:t> </a:t>
            </a:r>
            <a:r>
              <a:rPr lang="sr-Cyrl-RS" sz="2800" dirty="0"/>
              <a:t>бити</a:t>
            </a:r>
            <a:r>
              <a:rPr lang="en-US" sz="2800" dirty="0"/>
              <a:t> </a:t>
            </a:r>
            <a:r>
              <a:rPr lang="sr-Cyrl-RS" sz="2800" dirty="0"/>
              <a:t>изолована</a:t>
            </a:r>
            <a:r>
              <a:rPr lang="en-US" sz="2800" dirty="0"/>
              <a:t> </a:t>
            </a:r>
            <a:r>
              <a:rPr lang="sr-Cyrl-RS" sz="2800" dirty="0"/>
              <a:t>или</a:t>
            </a:r>
            <a:r>
              <a:rPr lang="en-US" sz="2800" dirty="0"/>
              <a:t> </a:t>
            </a:r>
            <a:r>
              <a:rPr lang="sr-Cyrl-RS" sz="2800" dirty="0"/>
              <a:t>удружена</a:t>
            </a:r>
            <a:r>
              <a:rPr lang="en-US" sz="2800" dirty="0"/>
              <a:t> </a:t>
            </a:r>
            <a:r>
              <a:rPr lang="sr-Cyrl-RS" sz="2800" dirty="0"/>
              <a:t>са</a:t>
            </a:r>
            <a:r>
              <a:rPr lang="en-US" sz="2800" dirty="0"/>
              <a:t> </a:t>
            </a:r>
            <a:r>
              <a:rPr lang="sr-Cyrl-RS" sz="2800" dirty="0"/>
              <a:t>венском</a:t>
            </a:r>
            <a:r>
              <a:rPr lang="en-US" sz="2800" dirty="0"/>
              <a:t> </a:t>
            </a:r>
            <a:r>
              <a:rPr lang="sr-Cyrl-RS" sz="2800" dirty="0"/>
              <a:t>опструкцијом</a:t>
            </a:r>
            <a:r>
              <a:rPr lang="en-US" sz="2800" dirty="0"/>
              <a:t>.</a:t>
            </a:r>
          </a:p>
          <a:p>
            <a:pPr>
              <a:defRPr/>
            </a:pPr>
            <a:r>
              <a:rPr lang="sr-Cyrl-RS" sz="2800" dirty="0"/>
              <a:t>ХВИ</a:t>
            </a:r>
            <a:r>
              <a:rPr lang="en-US" sz="2800" dirty="0"/>
              <a:t> </a:t>
            </a:r>
            <a:r>
              <a:rPr lang="sr-Cyrl-RS" sz="2800" dirty="0"/>
              <a:t>може</a:t>
            </a:r>
            <a:r>
              <a:rPr lang="en-US" sz="2800" dirty="0"/>
              <a:t> </a:t>
            </a:r>
            <a:r>
              <a:rPr lang="sr-Cyrl-RS" sz="2800" dirty="0"/>
              <a:t>бити</a:t>
            </a:r>
            <a:r>
              <a:rPr lang="en-US" sz="2800" dirty="0"/>
              <a:t> </a:t>
            </a:r>
            <a:r>
              <a:rPr lang="sr-Cyrl-RS" sz="2800" dirty="0"/>
              <a:t>изазвана</a:t>
            </a:r>
            <a:r>
              <a:rPr lang="en-US" sz="2800" dirty="0"/>
              <a:t> </a:t>
            </a:r>
            <a:r>
              <a:rPr lang="sr-Cyrl-RS" sz="2800" dirty="0"/>
              <a:t>поремећајима</a:t>
            </a:r>
            <a:r>
              <a:rPr lang="en-US" sz="2800" dirty="0"/>
              <a:t> </a:t>
            </a:r>
            <a:r>
              <a:rPr lang="sr-Cyrl-RS" sz="2800" dirty="0"/>
              <a:t>на</a:t>
            </a:r>
            <a:r>
              <a:rPr lang="en-US" sz="2800" dirty="0"/>
              <a:t> </a:t>
            </a:r>
            <a:r>
              <a:rPr lang="sr-Cyrl-RS" sz="2800" b="1" dirty="0"/>
              <a:t>површинским</a:t>
            </a:r>
            <a:r>
              <a:rPr lang="sr-Cyrl-RS" sz="2800" dirty="0"/>
              <a:t> или</a:t>
            </a:r>
            <a:r>
              <a:rPr lang="en-US" sz="2800" dirty="0"/>
              <a:t> </a:t>
            </a:r>
            <a:r>
              <a:rPr lang="sr-Cyrl-RS" sz="2800" dirty="0"/>
              <a:t>на</a:t>
            </a:r>
            <a:r>
              <a:rPr lang="en-US" sz="2800" dirty="0"/>
              <a:t> </a:t>
            </a:r>
            <a:r>
              <a:rPr lang="sr-Cyrl-RS" sz="2800" b="1" dirty="0"/>
              <a:t>дубоким</a:t>
            </a:r>
            <a:r>
              <a:rPr lang="en-US" sz="2800" dirty="0"/>
              <a:t> </a:t>
            </a:r>
            <a:r>
              <a:rPr lang="sr-Cyrl-RS" sz="2800" dirty="0"/>
              <a:t>венама</a:t>
            </a:r>
            <a:r>
              <a:rPr lang="en-US" sz="2800" dirty="0"/>
              <a:t>, </a:t>
            </a:r>
            <a:r>
              <a:rPr lang="sr-Cyrl-RS" sz="2800" dirty="0"/>
              <a:t>а</a:t>
            </a:r>
            <a:r>
              <a:rPr lang="en-US" sz="2800" dirty="0"/>
              <a:t> </a:t>
            </a:r>
            <a:r>
              <a:rPr lang="sr-Cyrl-RS" sz="2800" dirty="0"/>
              <a:t>основна</a:t>
            </a:r>
            <a:r>
              <a:rPr lang="en-US" sz="2800" dirty="0"/>
              <a:t> </a:t>
            </a:r>
            <a:r>
              <a:rPr lang="sr-Cyrl-RS" sz="2800" dirty="0"/>
              <a:t>карактеристика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r>
              <a:rPr lang="en-US" sz="2800" dirty="0"/>
              <a:t> </a:t>
            </a:r>
            <a:r>
              <a:rPr lang="sr-Cyrl-RS" sz="2800" dirty="0"/>
              <a:t>повишење</a:t>
            </a:r>
            <a:r>
              <a:rPr lang="en-US" sz="2800" dirty="0"/>
              <a:t> </a:t>
            </a:r>
            <a:r>
              <a:rPr lang="sr-Cyrl-RS" sz="2800" dirty="0"/>
              <a:t>крвног</a:t>
            </a:r>
            <a:r>
              <a:rPr lang="en-US" sz="2800" dirty="0"/>
              <a:t> </a:t>
            </a:r>
            <a:r>
              <a:rPr lang="sr-Cyrl-RS" sz="2800" dirty="0"/>
              <a:t>притиска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венама</a:t>
            </a:r>
            <a:r>
              <a:rPr lang="en-US" sz="2800" dirty="0"/>
              <a:t> </a:t>
            </a:r>
            <a:r>
              <a:rPr lang="sr-Cyrl-RS" sz="2800" dirty="0"/>
              <a:t>доњих</a:t>
            </a:r>
            <a:r>
              <a:rPr lang="en-US" sz="2800" dirty="0"/>
              <a:t> </a:t>
            </a:r>
            <a:r>
              <a:rPr lang="sr-Cyrl-RS" sz="2800" dirty="0"/>
              <a:t>екстремитета</a:t>
            </a:r>
            <a:r>
              <a:rPr lang="en-US" sz="2800" dirty="0"/>
              <a:t> (</a:t>
            </a:r>
            <a:r>
              <a:rPr lang="sr-Cyrl-RS" sz="2800" dirty="0"/>
              <a:t>венска</a:t>
            </a:r>
            <a:r>
              <a:rPr lang="en-US" sz="2800" dirty="0"/>
              <a:t> </a:t>
            </a:r>
            <a:r>
              <a:rPr lang="sr-Cyrl-RS" sz="2800" dirty="0"/>
              <a:t>хипертензија</a:t>
            </a:r>
            <a:r>
              <a:rPr lang="en-US" sz="2800" dirty="0"/>
              <a:t>).</a:t>
            </a:r>
          </a:p>
          <a:p>
            <a:pPr>
              <a:defRPr/>
            </a:pPr>
            <a:r>
              <a:rPr lang="sr-Cyrl-RS" sz="2800" dirty="0"/>
              <a:t>ХВИ</a:t>
            </a:r>
            <a:r>
              <a:rPr lang="en-US" sz="2800" dirty="0"/>
              <a:t> </a:t>
            </a:r>
            <a:r>
              <a:rPr lang="sr-Cyrl-RS" sz="2800" dirty="0"/>
              <a:t>може</a:t>
            </a:r>
            <a:r>
              <a:rPr lang="en-US" sz="2800" dirty="0"/>
              <a:t> </a:t>
            </a:r>
            <a:r>
              <a:rPr lang="sr-Cyrl-RS" sz="2800" dirty="0"/>
              <a:t>бити</a:t>
            </a:r>
            <a:r>
              <a:rPr lang="en-US" sz="2800" dirty="0"/>
              <a:t> </a:t>
            </a:r>
            <a:r>
              <a:rPr lang="sr-Cyrl-RS" sz="2800" b="1" dirty="0"/>
              <a:t>примарна</a:t>
            </a:r>
            <a:r>
              <a:rPr lang="en-US" sz="2800" dirty="0"/>
              <a:t> (</a:t>
            </a:r>
            <a:r>
              <a:rPr lang="sr-Cyrl-RS" sz="2800" dirty="0"/>
              <a:t>урођена</a:t>
            </a:r>
            <a:r>
              <a:rPr lang="en-US" sz="2800" dirty="0"/>
              <a:t> </a:t>
            </a:r>
            <a:r>
              <a:rPr lang="sr-Cyrl-RS" sz="2800" dirty="0"/>
              <a:t>слабост</a:t>
            </a:r>
            <a:r>
              <a:rPr lang="en-US" sz="2800" dirty="0"/>
              <a:t> </a:t>
            </a:r>
            <a:r>
              <a:rPr lang="sr-Cyrl-RS" sz="2800" dirty="0"/>
              <a:t>венског</a:t>
            </a:r>
            <a:r>
              <a:rPr lang="en-US" sz="2800" dirty="0"/>
              <a:t> </a:t>
            </a:r>
            <a:r>
              <a:rPr lang="sr-Cyrl-RS" sz="2800" dirty="0"/>
              <a:t>зида</a:t>
            </a:r>
            <a:r>
              <a:rPr lang="en-US" sz="2800" dirty="0"/>
              <a:t>, </a:t>
            </a:r>
            <a:r>
              <a:rPr lang="sr-Cyrl-RS" sz="2800" dirty="0"/>
              <a:t>урођено</a:t>
            </a:r>
            <a:r>
              <a:rPr lang="en-US" sz="2800" dirty="0"/>
              <a:t> </a:t>
            </a:r>
            <a:r>
              <a:rPr lang="sr-Cyrl-RS" sz="2800" dirty="0"/>
              <a:t>одсуство</a:t>
            </a:r>
            <a:r>
              <a:rPr lang="en-US" sz="2800" dirty="0"/>
              <a:t> </a:t>
            </a:r>
            <a:r>
              <a:rPr lang="sr-Cyrl-RS" sz="2800" dirty="0"/>
              <a:t>венских</a:t>
            </a:r>
            <a:r>
              <a:rPr lang="en-US" sz="2800" dirty="0"/>
              <a:t> </a:t>
            </a:r>
            <a:r>
              <a:rPr lang="sr-Cyrl-RS" sz="2800" dirty="0"/>
              <a:t>валвула</a:t>
            </a:r>
            <a:r>
              <a:rPr lang="en-US" sz="2800" dirty="0"/>
              <a:t>)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b="1" dirty="0"/>
              <a:t>секундарна</a:t>
            </a:r>
            <a:r>
              <a:rPr lang="en-US" sz="2800" dirty="0"/>
              <a:t> </a:t>
            </a:r>
            <a:r>
              <a:rPr lang="sr-Cyrl-RS" sz="2800" dirty="0"/>
              <a:t>услед</a:t>
            </a:r>
            <a:r>
              <a:rPr lang="en-US" sz="2800" dirty="0"/>
              <a:t> </a:t>
            </a:r>
            <a:r>
              <a:rPr lang="sr-Cyrl-RS" sz="2800" dirty="0"/>
              <a:t>опструкције</a:t>
            </a:r>
            <a:r>
              <a:rPr lang="en-US" sz="2800" dirty="0"/>
              <a:t> </a:t>
            </a:r>
            <a:r>
              <a:rPr lang="sr-Cyrl-RS" sz="2800" dirty="0"/>
              <a:t>или</a:t>
            </a:r>
            <a:r>
              <a:rPr lang="en-US" sz="2800" dirty="0"/>
              <a:t> </a:t>
            </a:r>
            <a:r>
              <a:rPr lang="sr-Cyrl-RS" sz="2800" dirty="0"/>
              <a:t>инсуфицијенције</a:t>
            </a:r>
            <a:r>
              <a:rPr lang="en-US" sz="2800" dirty="0"/>
              <a:t> </a:t>
            </a:r>
            <a:r>
              <a:rPr lang="sr-Cyrl-RS" sz="2800" dirty="0"/>
              <a:t>венског</a:t>
            </a:r>
            <a:r>
              <a:rPr lang="en-US" sz="2800" dirty="0"/>
              <a:t> </a:t>
            </a:r>
            <a:r>
              <a:rPr lang="sr-Cyrl-RS" sz="2800" dirty="0"/>
              <a:t>система</a:t>
            </a:r>
            <a:r>
              <a:rPr lang="en-US" sz="2800" dirty="0"/>
              <a:t>.</a:t>
            </a:r>
          </a:p>
          <a:p>
            <a:pPr>
              <a:defRPr/>
            </a:pPr>
            <a:r>
              <a:rPr lang="sr-Cyrl-RS" sz="2800" dirty="0"/>
              <a:t>Најчешће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r>
              <a:rPr lang="en-US" sz="2800" dirty="0"/>
              <a:t> </a:t>
            </a:r>
            <a:r>
              <a:rPr lang="sr-Cyrl-RS" sz="2800" dirty="0"/>
              <a:t>узрокована</a:t>
            </a:r>
            <a:r>
              <a:rPr lang="en-US" sz="2800" dirty="0"/>
              <a:t> </a:t>
            </a:r>
            <a:r>
              <a:rPr lang="sr-Cyrl-RS" sz="2800" dirty="0"/>
              <a:t>нелеченом</a:t>
            </a:r>
            <a:r>
              <a:rPr lang="en-US" sz="2800" dirty="0"/>
              <a:t> </a:t>
            </a:r>
            <a:r>
              <a:rPr lang="sr-Cyrl-RS" sz="2800" dirty="0"/>
              <a:t>тромбозом</a:t>
            </a:r>
            <a:r>
              <a:rPr lang="en-US" sz="2800" dirty="0"/>
              <a:t> </a:t>
            </a:r>
            <a:r>
              <a:rPr lang="sr-Cyrl-RS" sz="2800" dirty="0"/>
              <a:t>дубоких</a:t>
            </a:r>
            <a:r>
              <a:rPr lang="en-US" sz="2800" dirty="0"/>
              <a:t> </a:t>
            </a:r>
            <a:r>
              <a:rPr lang="sr-Cyrl-RS" sz="2800" dirty="0"/>
              <a:t>вена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Autofit/>
          </a:bodyPr>
          <a:lstStyle/>
          <a:p>
            <a:r>
              <a:rPr lang="sr-Cyrl-RS" sz="2800" dirty="0"/>
              <a:t>Хронична</a:t>
            </a:r>
            <a:r>
              <a:rPr lang="en-US" sz="2800" dirty="0"/>
              <a:t> </a:t>
            </a:r>
            <a:r>
              <a:rPr lang="sr-Cyrl-RS" sz="2800" dirty="0"/>
              <a:t>венска</a:t>
            </a:r>
            <a:r>
              <a:rPr lang="en-US" sz="2800" dirty="0"/>
              <a:t> </a:t>
            </a:r>
            <a:r>
              <a:rPr lang="sr-Cyrl-RS" sz="2800" dirty="0"/>
              <a:t>инсуфицијенција</a:t>
            </a:r>
            <a:r>
              <a:rPr lang="en-US" sz="2800" dirty="0"/>
              <a:t> (</a:t>
            </a:r>
            <a:r>
              <a:rPr lang="sr-Cyrl-RS" sz="2800" dirty="0"/>
              <a:t>ХВИ</a:t>
            </a:r>
            <a:r>
              <a:rPr lang="en-US" sz="28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2400" b="1" dirty="0"/>
              <a:t>Објективни</a:t>
            </a:r>
            <a:r>
              <a:rPr lang="en-US" sz="2400" b="1" dirty="0"/>
              <a:t> </a:t>
            </a:r>
            <a:r>
              <a:rPr lang="sr-Cyrl-RS" sz="2400" b="1" dirty="0"/>
              <a:t>симптоми</a:t>
            </a:r>
            <a:r>
              <a:rPr lang="en-US" sz="2400" b="1" dirty="0"/>
              <a:t>:</a:t>
            </a:r>
          </a:p>
          <a:p>
            <a:pPr lvl="1">
              <a:defRPr/>
            </a:pPr>
            <a:r>
              <a:rPr lang="sr-Cyrl-RS" dirty="0"/>
              <a:t>едеми</a:t>
            </a:r>
            <a:endParaRPr lang="en-US" dirty="0"/>
          </a:p>
          <a:p>
            <a:pPr lvl="1">
              <a:defRPr/>
            </a:pPr>
            <a:r>
              <a:rPr lang="sr-Cyrl-RS" dirty="0"/>
              <a:t>варикозне</a:t>
            </a:r>
            <a:r>
              <a:rPr lang="en-US" dirty="0"/>
              <a:t> </a:t>
            </a:r>
            <a:r>
              <a:rPr lang="sr-Cyrl-RS" dirty="0"/>
              <a:t>вене</a:t>
            </a:r>
            <a:endParaRPr lang="en-US" dirty="0"/>
          </a:p>
          <a:p>
            <a:pPr lvl="1">
              <a:defRPr/>
            </a:pPr>
            <a:r>
              <a:rPr lang="sr-Cyrl-RS" dirty="0"/>
              <a:t>промене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кожи</a:t>
            </a:r>
            <a:r>
              <a:rPr lang="en-US" dirty="0"/>
              <a:t> (</a:t>
            </a:r>
            <a:r>
              <a:rPr lang="sr-Cyrl-RS" dirty="0"/>
              <a:t>дерматитис</a:t>
            </a:r>
            <a:r>
              <a:rPr lang="en-US" dirty="0"/>
              <a:t>, </a:t>
            </a:r>
            <a:r>
              <a:rPr lang="sr-Cyrl-RS" dirty="0"/>
              <a:t>хиперпигментација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задебљање</a:t>
            </a:r>
            <a:r>
              <a:rPr lang="en-US" dirty="0"/>
              <a:t> </a:t>
            </a:r>
            <a:r>
              <a:rPr lang="sr-Cyrl-RS" dirty="0"/>
              <a:t>коже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поткожног</a:t>
            </a:r>
            <a:r>
              <a:rPr lang="en-US" dirty="0"/>
              <a:t> </a:t>
            </a:r>
            <a:r>
              <a:rPr lang="sr-Cyrl-RS" dirty="0"/>
              <a:t>ткива</a:t>
            </a:r>
            <a:r>
              <a:rPr lang="en-US" dirty="0"/>
              <a:t>)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др</a:t>
            </a:r>
            <a:r>
              <a:rPr lang="en-US" dirty="0"/>
              <a:t>.</a:t>
            </a:r>
          </a:p>
          <a:p>
            <a:pPr lvl="1">
              <a:defRPr/>
            </a:pP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терминалном</a:t>
            </a:r>
            <a:r>
              <a:rPr lang="en-US" dirty="0"/>
              <a:t> </a:t>
            </a:r>
            <a:r>
              <a:rPr lang="sr-Cyrl-RS" dirty="0"/>
              <a:t>стадијуму</a:t>
            </a:r>
            <a:r>
              <a:rPr lang="en-US" dirty="0"/>
              <a:t>, </a:t>
            </a:r>
            <a:r>
              <a:rPr lang="sr-Cyrl-RS" dirty="0"/>
              <a:t>улцерација</a:t>
            </a:r>
            <a:endParaRPr lang="en-US" dirty="0"/>
          </a:p>
          <a:p>
            <a:pPr>
              <a:defRPr/>
            </a:pPr>
            <a:r>
              <a:rPr lang="sr-Cyrl-RS" sz="2400" b="1" dirty="0"/>
              <a:t>Субјективни</a:t>
            </a:r>
            <a:r>
              <a:rPr lang="en-US" sz="2400" b="1" dirty="0"/>
              <a:t> </a:t>
            </a:r>
            <a:r>
              <a:rPr lang="sr-Cyrl-RS" sz="2400" b="1" dirty="0"/>
              <a:t>симптоми</a:t>
            </a:r>
            <a:endParaRPr lang="en-US" sz="2400" b="1" dirty="0"/>
          </a:p>
          <a:p>
            <a:pPr lvl="1">
              <a:defRPr/>
            </a:pPr>
            <a:r>
              <a:rPr lang="sr-Cyrl-RS" dirty="0"/>
              <a:t>замор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ногама</a:t>
            </a:r>
            <a:endParaRPr lang="en-US" dirty="0"/>
          </a:p>
          <a:p>
            <a:pPr lvl="1">
              <a:defRPr/>
            </a:pPr>
            <a:r>
              <a:rPr lang="sr-Cyrl-RS" dirty="0"/>
              <a:t>осећај</a:t>
            </a:r>
            <a:r>
              <a:rPr lang="en-US" dirty="0"/>
              <a:t> </a:t>
            </a:r>
            <a:r>
              <a:rPr lang="sr-Cyrl-RS" dirty="0"/>
              <a:t>тежине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напетости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ногама</a:t>
            </a:r>
            <a:endParaRPr lang="en-US" dirty="0"/>
          </a:p>
          <a:p>
            <a:pPr lvl="1">
              <a:defRPr/>
            </a:pPr>
            <a:r>
              <a:rPr lang="sr-Cyrl-RS" dirty="0"/>
              <a:t>бол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ногама, свраб</a:t>
            </a:r>
            <a:r>
              <a:rPr lang="en-US" dirty="0"/>
              <a:t>, </a:t>
            </a:r>
            <a:r>
              <a:rPr lang="sr-Cyrl-RS" dirty="0"/>
              <a:t>пецкање</a:t>
            </a:r>
            <a:endParaRPr lang="en-US" dirty="0"/>
          </a:p>
          <a:p>
            <a:pPr>
              <a:defRPr/>
            </a:pPr>
            <a:r>
              <a:rPr lang="sr-Cyrl-RS" sz="2400" b="1" dirty="0"/>
              <a:t>Класификација</a:t>
            </a:r>
            <a:r>
              <a:rPr lang="en-US" sz="2400" b="1" dirty="0"/>
              <a:t> </a:t>
            </a:r>
            <a:r>
              <a:rPr lang="sr-Cyrl-RS" sz="2400" b="1" dirty="0"/>
              <a:t>ХВИ</a:t>
            </a:r>
            <a:endParaRPr lang="en-US" sz="2400" b="1" dirty="0"/>
          </a:p>
          <a:p>
            <a:pPr lvl="1">
              <a:defRPr/>
            </a:pPr>
            <a:r>
              <a:rPr lang="sr-Cyrl-RS" sz="2000" dirty="0"/>
              <a:t>према</a:t>
            </a:r>
            <a:r>
              <a:rPr lang="en-US" sz="2000" dirty="0"/>
              <a:t> </a:t>
            </a:r>
            <a:r>
              <a:rPr lang="en-US" sz="2000" dirty="0" err="1"/>
              <a:t>Widmer</a:t>
            </a:r>
            <a:r>
              <a:rPr lang="en-US" sz="2000" dirty="0"/>
              <a:t>-u (</a:t>
            </a:r>
            <a:r>
              <a:rPr lang="sr-Cyrl-RS" sz="2000" dirty="0"/>
              <a:t>стадијуми</a:t>
            </a:r>
            <a:r>
              <a:rPr lang="en-US" sz="2000" dirty="0"/>
              <a:t> I, II </a:t>
            </a:r>
            <a:r>
              <a:rPr lang="sr-Cyrl-RS" sz="2000" dirty="0"/>
              <a:t>и</a:t>
            </a:r>
            <a:r>
              <a:rPr lang="en-US" sz="2000" dirty="0"/>
              <a:t> III)</a:t>
            </a:r>
          </a:p>
          <a:p>
            <a:pPr lvl="1">
              <a:defRPr/>
            </a:pPr>
            <a:r>
              <a:rPr lang="sr-Cyrl-RS" sz="2000" dirty="0"/>
              <a:t>новија</a:t>
            </a:r>
            <a:r>
              <a:rPr lang="en-US" sz="2000" dirty="0"/>
              <a:t>, CEAP </a:t>
            </a:r>
            <a:r>
              <a:rPr lang="sr-Cyrl-RS" sz="2000" dirty="0"/>
              <a:t>класификације</a:t>
            </a:r>
            <a:r>
              <a:rPr lang="en-US" sz="2000" dirty="0"/>
              <a:t> (</a:t>
            </a:r>
            <a:r>
              <a:rPr lang="sr-Cyrl-RS" sz="2000" dirty="0"/>
              <a:t>Ц</a:t>
            </a:r>
            <a:r>
              <a:rPr lang="en-US" sz="2000" dirty="0"/>
              <a:t>- </a:t>
            </a:r>
            <a:r>
              <a:rPr lang="sr-Cyrl-RS" sz="2000" dirty="0"/>
              <a:t>клиничке</a:t>
            </a:r>
            <a:r>
              <a:rPr lang="en-US" sz="2000" dirty="0"/>
              <a:t> </a:t>
            </a:r>
            <a:r>
              <a:rPr lang="sr-Cyrl-RS" sz="2000" dirty="0"/>
              <a:t>манифестације</a:t>
            </a:r>
            <a:r>
              <a:rPr lang="en-US" sz="2000" dirty="0"/>
              <a:t>, </a:t>
            </a:r>
            <a:r>
              <a:rPr lang="sr-Cyrl-RS" sz="2000" dirty="0"/>
              <a:t>Е</a:t>
            </a:r>
            <a:r>
              <a:rPr lang="en-US" sz="2000" dirty="0"/>
              <a:t>- </a:t>
            </a:r>
            <a:r>
              <a:rPr lang="sr-Cyrl-RS" sz="2000" dirty="0"/>
              <a:t>етиологија</a:t>
            </a:r>
            <a:r>
              <a:rPr lang="en-US" sz="2000" dirty="0"/>
              <a:t>, </a:t>
            </a:r>
            <a:r>
              <a:rPr lang="sr-Cyrl-RS" sz="2000" dirty="0"/>
              <a:t>А</a:t>
            </a:r>
            <a:r>
              <a:rPr lang="en-US" sz="2000" dirty="0"/>
              <a:t>- </a:t>
            </a:r>
            <a:r>
              <a:rPr lang="sr-Cyrl-RS" sz="2000" dirty="0"/>
              <a:t>анатомска</a:t>
            </a:r>
            <a:r>
              <a:rPr lang="en-US" sz="2000" dirty="0"/>
              <a:t> </a:t>
            </a:r>
            <a:r>
              <a:rPr lang="sr-Cyrl-RS" sz="2000" dirty="0"/>
              <a:t>дистрибуција</a:t>
            </a:r>
            <a:r>
              <a:rPr lang="en-US" sz="2000" dirty="0"/>
              <a:t>, </a:t>
            </a:r>
            <a:r>
              <a:rPr lang="sr-Cyrl-RS" sz="2000" dirty="0"/>
              <a:t>П</a:t>
            </a:r>
            <a:r>
              <a:rPr lang="en-US" sz="2000" dirty="0"/>
              <a:t>- </a:t>
            </a:r>
            <a:r>
              <a:rPr lang="sr-Cyrl-RS" sz="2000" dirty="0"/>
              <a:t>патофизиолошки</a:t>
            </a:r>
            <a:r>
              <a:rPr lang="en-US" sz="2000" dirty="0"/>
              <a:t> </a:t>
            </a:r>
            <a:r>
              <a:rPr lang="sr-Cyrl-RS" sz="2000" dirty="0"/>
              <a:t>налаз</a:t>
            </a:r>
            <a:r>
              <a:rPr lang="en-US" sz="2000" dirty="0"/>
              <a:t>)</a:t>
            </a:r>
          </a:p>
          <a:p>
            <a:pPr lvl="2">
              <a:defRPr/>
            </a:pPr>
            <a:r>
              <a:rPr lang="en-US" sz="2000" dirty="0"/>
              <a:t>7 </a:t>
            </a:r>
            <a:r>
              <a:rPr lang="sr-Cyrl-RS" sz="2000" dirty="0"/>
              <a:t>стадијума</a:t>
            </a:r>
            <a:r>
              <a:rPr lang="en-US" sz="2000" dirty="0"/>
              <a:t> </a:t>
            </a:r>
            <a:r>
              <a:rPr lang="sr-Cyrl-RS" sz="2000" dirty="0"/>
              <a:t>болести</a:t>
            </a:r>
            <a:r>
              <a:rPr lang="en-US" sz="2000" dirty="0"/>
              <a:t> (0, 1, 2, 3, 4, 5, 6)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lang="sr-Cyrl-RS" sz="3200" dirty="0"/>
              <a:t>Превенција</a:t>
            </a:r>
            <a:r>
              <a:rPr lang="en-US" sz="3200" dirty="0"/>
              <a:t> </a:t>
            </a:r>
            <a:r>
              <a:rPr lang="sr-Cyrl-RS" sz="3200" dirty="0"/>
              <a:t>и</a:t>
            </a:r>
            <a:r>
              <a:rPr lang="en-US" sz="3200" dirty="0"/>
              <a:t> </a:t>
            </a:r>
            <a:r>
              <a:rPr lang="sr-Cyrl-RS" sz="3200" dirty="0"/>
              <a:t>лечење</a:t>
            </a:r>
            <a:r>
              <a:rPr lang="en-US" sz="3200" dirty="0"/>
              <a:t> </a:t>
            </a:r>
            <a:r>
              <a:rPr lang="sr-Cyrl-RS" sz="3200" dirty="0"/>
              <a:t>ХВИ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1926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2400" b="1" dirty="0"/>
              <a:t>Промена</a:t>
            </a:r>
            <a:r>
              <a:rPr lang="en-US" sz="2400" b="1" dirty="0"/>
              <a:t> </a:t>
            </a:r>
            <a:r>
              <a:rPr lang="sr-Cyrl-RS" sz="2400" b="1" dirty="0"/>
              <a:t>режима</a:t>
            </a:r>
            <a:r>
              <a:rPr lang="en-US" sz="2400" b="1" dirty="0"/>
              <a:t> </a:t>
            </a:r>
            <a:r>
              <a:rPr lang="sr-Cyrl-RS" sz="2400" b="1" dirty="0"/>
              <a:t>исхране</a:t>
            </a:r>
            <a:r>
              <a:rPr lang="en-US" sz="2400" b="1" dirty="0"/>
              <a:t> </a:t>
            </a:r>
            <a:r>
              <a:rPr lang="sr-Cyrl-RS" sz="2400" b="1" dirty="0"/>
              <a:t>и</a:t>
            </a:r>
            <a:r>
              <a:rPr lang="en-US" sz="2400" b="1" dirty="0"/>
              <a:t> </a:t>
            </a:r>
            <a:r>
              <a:rPr lang="sr-Cyrl-RS" sz="2400" b="1" dirty="0"/>
              <a:t>начина</a:t>
            </a:r>
            <a:r>
              <a:rPr lang="en-US" sz="2400" b="1" dirty="0"/>
              <a:t> </a:t>
            </a:r>
            <a:r>
              <a:rPr lang="sr-Cyrl-RS" sz="2400" b="1" dirty="0"/>
              <a:t>живота</a:t>
            </a:r>
            <a:endParaRPr lang="en-US" sz="2400" b="1" dirty="0"/>
          </a:p>
          <a:p>
            <a:pPr>
              <a:defRPr/>
            </a:pPr>
            <a:r>
              <a:rPr lang="sr-Cyrl-RS" sz="2400" b="1" dirty="0"/>
              <a:t>Компресивна</a:t>
            </a:r>
            <a:r>
              <a:rPr lang="en-US" sz="2400" b="1" dirty="0"/>
              <a:t> </a:t>
            </a:r>
            <a:r>
              <a:rPr lang="sr-Cyrl-RS" sz="2400" b="1" dirty="0"/>
              <a:t>терапија</a:t>
            </a:r>
            <a:endParaRPr lang="en-US" sz="2400" b="1" dirty="0"/>
          </a:p>
          <a:p>
            <a:pPr lvl="1">
              <a:defRPr/>
            </a:pPr>
            <a:r>
              <a:rPr lang="sr-Cyrl-RS" sz="2000" dirty="0"/>
              <a:t>Предност</a:t>
            </a:r>
            <a:r>
              <a:rPr lang="en-US" sz="2000" dirty="0"/>
              <a:t> </a:t>
            </a:r>
            <a:r>
              <a:rPr lang="sr-Cyrl-RS" sz="2000" dirty="0"/>
              <a:t>има</a:t>
            </a:r>
            <a:r>
              <a:rPr lang="en-US" sz="2000" dirty="0"/>
              <a:t> </a:t>
            </a:r>
            <a:r>
              <a:rPr lang="sr-Cyrl-RS" sz="2000" dirty="0"/>
              <a:t>градуисана</a:t>
            </a:r>
            <a:r>
              <a:rPr lang="en-US" sz="2000" dirty="0"/>
              <a:t> </a:t>
            </a:r>
            <a:r>
              <a:rPr lang="sr-Cyrl-RS" sz="2000" dirty="0"/>
              <a:t>еластична</a:t>
            </a:r>
            <a:r>
              <a:rPr lang="en-US" sz="2000" dirty="0"/>
              <a:t> </a:t>
            </a:r>
            <a:r>
              <a:rPr lang="sr-Cyrl-RS" sz="2000" dirty="0"/>
              <a:t>компресивна</a:t>
            </a:r>
            <a:r>
              <a:rPr lang="en-US" sz="2000" dirty="0"/>
              <a:t> </a:t>
            </a:r>
            <a:r>
              <a:rPr lang="sr-Cyrl-RS" sz="2000" dirty="0"/>
              <a:t>бандажа</a:t>
            </a:r>
            <a:r>
              <a:rPr lang="en-US" sz="2000" dirty="0"/>
              <a:t> (</a:t>
            </a:r>
            <a:r>
              <a:rPr lang="sr-Cyrl-RS" sz="2000" dirty="0"/>
              <a:t>еластичне</a:t>
            </a:r>
            <a:r>
              <a:rPr lang="en-US" sz="2000" dirty="0"/>
              <a:t> </a:t>
            </a:r>
            <a:r>
              <a:rPr lang="sr-Cyrl-RS" sz="2000" dirty="0"/>
              <a:t>чарапе</a:t>
            </a:r>
            <a:r>
              <a:rPr lang="en-US" sz="2000" dirty="0"/>
              <a:t> </a:t>
            </a:r>
            <a:r>
              <a:rPr lang="sr-Cyrl-RS" sz="2000" dirty="0"/>
              <a:t>или</a:t>
            </a:r>
            <a:r>
              <a:rPr lang="en-US" sz="2000" dirty="0"/>
              <a:t> </a:t>
            </a:r>
            <a:r>
              <a:rPr lang="sr-Cyrl-RS" sz="2000" dirty="0"/>
              <a:t>завоји</a:t>
            </a:r>
            <a:r>
              <a:rPr lang="en-US" sz="1800" dirty="0"/>
              <a:t>)</a:t>
            </a:r>
          </a:p>
          <a:p>
            <a:pPr>
              <a:defRPr/>
            </a:pPr>
            <a:r>
              <a:rPr lang="sr-Cyrl-RS" sz="2400" b="1" dirty="0"/>
              <a:t>Физикална</a:t>
            </a:r>
            <a:r>
              <a:rPr lang="en-US" sz="2400" b="1" dirty="0"/>
              <a:t> </a:t>
            </a:r>
            <a:r>
              <a:rPr lang="sr-Cyrl-RS" sz="2400" b="1" dirty="0"/>
              <a:t>терапија</a:t>
            </a:r>
            <a:endParaRPr lang="en-US" sz="2400" b="1" dirty="0"/>
          </a:p>
          <a:p>
            <a:pPr>
              <a:defRPr/>
            </a:pPr>
            <a:r>
              <a:rPr lang="sr-Cyrl-RS" sz="2400" b="1" dirty="0"/>
              <a:t>Хируршки</a:t>
            </a:r>
            <a:r>
              <a:rPr lang="en-US" sz="2400" b="1" dirty="0"/>
              <a:t> </a:t>
            </a:r>
            <a:r>
              <a:rPr lang="sr-Cyrl-RS" sz="2400" b="1" dirty="0"/>
              <a:t>поступци</a:t>
            </a:r>
            <a:endParaRPr lang="en-US" sz="2400" b="1" dirty="0"/>
          </a:p>
          <a:p>
            <a:pPr>
              <a:defRPr/>
            </a:pPr>
            <a:r>
              <a:rPr lang="sr-Cyrl-RS" sz="2400" b="1" dirty="0"/>
              <a:t>Склеротерапија</a:t>
            </a:r>
            <a:endParaRPr lang="en-US" sz="2400" b="1" dirty="0"/>
          </a:p>
          <a:p>
            <a:pPr>
              <a:defRPr/>
            </a:pPr>
            <a:r>
              <a:rPr lang="sr-Cyrl-RS" sz="2400" b="1" dirty="0"/>
              <a:t>Медикаментозна</a:t>
            </a:r>
            <a:r>
              <a:rPr lang="en-US" sz="2400" b="1" dirty="0"/>
              <a:t> </a:t>
            </a:r>
            <a:r>
              <a:rPr lang="sr-Cyrl-RS" sz="2400" b="1" dirty="0"/>
              <a:t>превенција</a:t>
            </a:r>
            <a:r>
              <a:rPr lang="en-US" sz="2400" b="1" dirty="0"/>
              <a:t> </a:t>
            </a:r>
            <a:r>
              <a:rPr lang="sr-Cyrl-RS" sz="2400" b="1" dirty="0"/>
              <a:t>и</a:t>
            </a:r>
            <a:r>
              <a:rPr lang="en-US" sz="2400" b="1" dirty="0"/>
              <a:t> </a:t>
            </a:r>
            <a:r>
              <a:rPr lang="sr-Cyrl-RS" sz="2400" b="1" dirty="0"/>
              <a:t>терапија</a:t>
            </a:r>
            <a:r>
              <a:rPr lang="en-US" sz="2400" b="1" dirty="0"/>
              <a:t> </a:t>
            </a:r>
            <a:r>
              <a:rPr lang="en-US" sz="2400" dirty="0"/>
              <a:t>( </a:t>
            </a:r>
            <a:r>
              <a:rPr lang="sr-Cyrl-RS" sz="2400" dirty="0"/>
              <a:t>као</a:t>
            </a:r>
            <a:r>
              <a:rPr lang="en-US" sz="2400" dirty="0"/>
              <a:t> </a:t>
            </a:r>
            <a:r>
              <a:rPr lang="sr-Cyrl-RS" sz="2400" dirty="0"/>
              <a:t>адјувантна</a:t>
            </a:r>
            <a:r>
              <a:rPr lang="en-US" sz="2400" dirty="0"/>
              <a:t> </a:t>
            </a:r>
            <a:r>
              <a:rPr lang="sr-Cyrl-RS" sz="2400" dirty="0"/>
              <a:t>терапија</a:t>
            </a:r>
            <a:r>
              <a:rPr lang="en-US" sz="2400" dirty="0"/>
              <a:t> </a:t>
            </a:r>
            <a:r>
              <a:rPr lang="sr-Cyrl-RS" sz="2400" dirty="0"/>
              <a:t>компресивној</a:t>
            </a:r>
            <a:r>
              <a:rPr lang="en-US" sz="2400" dirty="0"/>
              <a:t> </a:t>
            </a:r>
            <a:r>
              <a:rPr lang="sr-Cyrl-RS" sz="2400" dirty="0"/>
              <a:t>бандажи</a:t>
            </a:r>
            <a:r>
              <a:rPr lang="en-US" sz="2400" dirty="0"/>
              <a:t> </a:t>
            </a:r>
            <a:r>
              <a:rPr lang="sr-Cyrl-RS" sz="2400" dirty="0"/>
              <a:t>или</a:t>
            </a:r>
            <a:r>
              <a:rPr lang="en-US" sz="2400" dirty="0"/>
              <a:t> </a:t>
            </a:r>
            <a:r>
              <a:rPr lang="sr-Cyrl-RS" sz="2400" dirty="0"/>
              <a:t>хируршким</a:t>
            </a:r>
            <a:r>
              <a:rPr lang="en-US" sz="2400" dirty="0"/>
              <a:t> </a:t>
            </a:r>
            <a:r>
              <a:rPr lang="sr-Cyrl-RS" sz="2400" dirty="0"/>
              <a:t>поступцима</a:t>
            </a:r>
            <a:r>
              <a:rPr lang="en-US" sz="2400" dirty="0"/>
              <a:t>): </a:t>
            </a:r>
          </a:p>
          <a:p>
            <a:pPr lvl="1">
              <a:buFont typeface="Courier New" pitchFamily="49" charset="0"/>
              <a:buChar char="o"/>
              <a:defRPr/>
            </a:pPr>
            <a:r>
              <a:rPr lang="sr-Cyrl-RS" sz="2000" dirty="0"/>
              <a:t>антикоагуланси</a:t>
            </a:r>
            <a:r>
              <a:rPr lang="en-US" sz="2000" dirty="0"/>
              <a:t> (</a:t>
            </a:r>
            <a:r>
              <a:rPr lang="sr-Cyrl-RS" sz="2000" dirty="0"/>
              <a:t>служе</a:t>
            </a:r>
            <a:r>
              <a:rPr lang="en-US" sz="2000" dirty="0"/>
              <a:t> </a:t>
            </a:r>
            <a:r>
              <a:rPr lang="sr-Cyrl-RS" sz="2000" dirty="0"/>
              <a:t>за</a:t>
            </a:r>
            <a:r>
              <a:rPr lang="en-US" sz="2000" dirty="0"/>
              <a:t> </a:t>
            </a:r>
            <a:r>
              <a:rPr lang="sr-Cyrl-RS" sz="2000" dirty="0"/>
              <a:t>превенцију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лечење</a:t>
            </a:r>
            <a:r>
              <a:rPr lang="en-US" sz="2000" dirty="0"/>
              <a:t> </a:t>
            </a:r>
            <a:r>
              <a:rPr lang="sr-Cyrl-RS" sz="2000" dirty="0"/>
              <a:t>дубоке</a:t>
            </a:r>
            <a:r>
              <a:rPr lang="en-US" sz="2000" dirty="0"/>
              <a:t> </a:t>
            </a:r>
            <a:r>
              <a:rPr lang="sr-Cyrl-RS" sz="2000" dirty="0"/>
              <a:t>венске</a:t>
            </a:r>
            <a:r>
              <a:rPr lang="en-US" sz="2000" dirty="0"/>
              <a:t> </a:t>
            </a:r>
            <a:r>
              <a:rPr lang="sr-Cyrl-RS" sz="2000" dirty="0"/>
              <a:t>тромбозе</a:t>
            </a:r>
            <a:r>
              <a:rPr lang="en-US" sz="2000" dirty="0"/>
              <a:t>); </a:t>
            </a:r>
            <a:r>
              <a:rPr lang="sr-Cyrl-RS" sz="2000" dirty="0"/>
              <a:t>лекови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антиедематозним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венопротективним</a:t>
            </a:r>
            <a:r>
              <a:rPr lang="en-US" sz="2000" dirty="0"/>
              <a:t> </a:t>
            </a:r>
            <a:r>
              <a:rPr lang="sr-Cyrl-RS" sz="2000" dirty="0"/>
              <a:t>деловањем</a:t>
            </a:r>
            <a:r>
              <a:rPr lang="en-US" sz="2000" dirty="0"/>
              <a:t>...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Autofit/>
          </a:bodyPr>
          <a:lstStyle/>
          <a:p>
            <a:r>
              <a:rPr lang="sr-Cyrl-RS" sz="3200" dirty="0"/>
              <a:t>Медикаментозна</a:t>
            </a:r>
            <a:r>
              <a:rPr lang="en-US" sz="3200" dirty="0"/>
              <a:t> </a:t>
            </a:r>
            <a:r>
              <a:rPr lang="sr-Cyrl-RS" sz="3200" dirty="0"/>
              <a:t>превенција</a:t>
            </a:r>
            <a:r>
              <a:rPr lang="en-US" sz="3200" dirty="0"/>
              <a:t> </a:t>
            </a:r>
            <a:r>
              <a:rPr lang="sr-Cyrl-RS" sz="3200" dirty="0"/>
              <a:t>и</a:t>
            </a:r>
            <a:r>
              <a:rPr lang="en-US" sz="3200" dirty="0"/>
              <a:t> </a:t>
            </a:r>
            <a:r>
              <a:rPr lang="sr-Cyrl-RS" sz="3200" dirty="0"/>
              <a:t>терапија</a:t>
            </a:r>
            <a:r>
              <a:rPr lang="en-US" sz="3200" dirty="0"/>
              <a:t> </a:t>
            </a:r>
            <a:r>
              <a:rPr lang="sr-Cyrl-RS" sz="3200" dirty="0"/>
              <a:t>ХВИ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None/>
              <a:defRPr/>
            </a:pPr>
            <a:r>
              <a:rPr lang="sr-Cyrl-RS" sz="3200" b="1" dirty="0"/>
              <a:t>Лекови</a:t>
            </a:r>
            <a:r>
              <a:rPr lang="en-US" sz="3200" b="1" dirty="0"/>
              <a:t> </a:t>
            </a:r>
            <a:r>
              <a:rPr lang="sr-Cyrl-RS" sz="3200" b="1" dirty="0"/>
              <a:t>са</a:t>
            </a:r>
            <a:r>
              <a:rPr lang="en-US" sz="3200" b="1" dirty="0"/>
              <a:t> </a:t>
            </a:r>
            <a:r>
              <a:rPr lang="sr-Cyrl-RS" sz="3200" b="1" dirty="0"/>
              <a:t>антиедематозним</a:t>
            </a:r>
            <a:r>
              <a:rPr lang="en-US" sz="3200" b="1" dirty="0"/>
              <a:t> (</a:t>
            </a:r>
            <a:r>
              <a:rPr lang="sr-Cyrl-RS" sz="3200" b="1" dirty="0"/>
              <a:t>антиексудативним</a:t>
            </a:r>
            <a:r>
              <a:rPr lang="en-US" sz="3200" b="1" dirty="0"/>
              <a:t>) </a:t>
            </a:r>
            <a:r>
              <a:rPr lang="sr-Cyrl-RS" sz="3200" b="1" dirty="0"/>
              <a:t>деловањем</a:t>
            </a:r>
            <a:endParaRPr lang="en-US" sz="3200" b="1" dirty="0"/>
          </a:p>
          <a:p>
            <a:pPr>
              <a:lnSpc>
                <a:spcPct val="80000"/>
              </a:lnSpc>
              <a:defRPr/>
            </a:pPr>
            <a:endParaRPr lang="en-US" sz="2800" dirty="0"/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Ови</a:t>
            </a:r>
            <a:r>
              <a:rPr lang="en-US" sz="2800" dirty="0"/>
              <a:t> </a:t>
            </a:r>
            <a:r>
              <a:rPr lang="sr-Cyrl-RS" sz="2800" dirty="0"/>
              <a:t>лекови</a:t>
            </a:r>
            <a:r>
              <a:rPr lang="en-US" sz="2800" dirty="0"/>
              <a:t> </a:t>
            </a:r>
            <a:r>
              <a:rPr lang="sr-Cyrl-RS" sz="2800" dirty="0"/>
              <a:t>смањују</a:t>
            </a:r>
            <a:r>
              <a:rPr lang="en-US" sz="2800" dirty="0"/>
              <a:t> </a:t>
            </a:r>
            <a:r>
              <a:rPr lang="sr-Cyrl-RS" sz="2800" dirty="0"/>
              <a:t>повећану</a:t>
            </a:r>
            <a:r>
              <a:rPr lang="en-US" sz="2800" dirty="0"/>
              <a:t> </a:t>
            </a:r>
            <a:r>
              <a:rPr lang="sr-Cyrl-RS" sz="2800" dirty="0"/>
              <a:t>пропустљивост</a:t>
            </a:r>
            <a:r>
              <a:rPr lang="en-US" sz="2800" dirty="0"/>
              <a:t> </a:t>
            </a:r>
            <a:r>
              <a:rPr lang="sr-Cyrl-RS" sz="2800" dirty="0"/>
              <a:t>зидова</a:t>
            </a:r>
            <a:r>
              <a:rPr lang="en-US" sz="2800" dirty="0"/>
              <a:t> </a:t>
            </a:r>
            <a:r>
              <a:rPr lang="sr-Cyrl-RS" sz="2800" dirty="0"/>
              <a:t>капилара</a:t>
            </a:r>
            <a:r>
              <a:rPr lang="en-US" sz="2800" dirty="0"/>
              <a:t> (</a:t>
            </a:r>
            <a:r>
              <a:rPr lang="sr-Cyrl-RS" sz="2800" dirty="0"/>
              <a:t>делују</a:t>
            </a:r>
            <a:r>
              <a:rPr lang="en-US" sz="2800" dirty="0"/>
              <a:t> </a:t>
            </a:r>
            <a:r>
              <a:rPr lang="sr-Cyrl-RS" sz="2800" u="sng" dirty="0"/>
              <a:t>венопротективно</a:t>
            </a:r>
            <a:r>
              <a:rPr lang="en-US" sz="2800" dirty="0"/>
              <a:t>). </a:t>
            </a:r>
            <a:r>
              <a:rPr lang="sr-Cyrl-RS" sz="2800" dirty="0"/>
              <a:t>Неки</a:t>
            </a:r>
            <a:r>
              <a:rPr lang="en-US" sz="2800" dirty="0"/>
              <a:t> </a:t>
            </a:r>
            <a:r>
              <a:rPr lang="sr-Cyrl-RS" sz="2800" dirty="0"/>
              <a:t>делују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тако</a:t>
            </a:r>
            <a:r>
              <a:rPr lang="en-US" sz="2800" dirty="0"/>
              <a:t> </a:t>
            </a:r>
            <a:r>
              <a:rPr lang="sr-Cyrl-RS" sz="2800" dirty="0"/>
              <a:t>што</a:t>
            </a:r>
            <a:r>
              <a:rPr lang="en-US" sz="2800" dirty="0"/>
              <a:t> </a:t>
            </a:r>
            <a:r>
              <a:rPr lang="sr-Cyrl-RS" sz="2800" b="1" dirty="0"/>
              <a:t>повећавају</a:t>
            </a:r>
            <a:r>
              <a:rPr lang="en-US" sz="2800" b="1" dirty="0"/>
              <a:t> </a:t>
            </a:r>
            <a:r>
              <a:rPr lang="sr-Cyrl-RS" sz="2800" b="1" dirty="0"/>
              <a:t>тонус</a:t>
            </a:r>
            <a:r>
              <a:rPr lang="en-US" sz="2800" b="1" dirty="0"/>
              <a:t> </a:t>
            </a:r>
            <a:r>
              <a:rPr lang="sr-Cyrl-RS" sz="2800" b="1" dirty="0"/>
              <a:t>вена</a:t>
            </a:r>
            <a:r>
              <a:rPr lang="en-US" sz="2800" b="1" dirty="0"/>
              <a:t>.</a:t>
            </a:r>
          </a:p>
          <a:p>
            <a:pPr>
              <a:lnSpc>
                <a:spcPct val="80000"/>
              </a:lnSpc>
              <a:defRPr/>
            </a:pPr>
            <a:endParaRPr lang="en-US" sz="2800" dirty="0"/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Најчешће</a:t>
            </a:r>
            <a:r>
              <a:rPr lang="en-US" sz="2800" dirty="0"/>
              <a:t> </a:t>
            </a:r>
            <a:r>
              <a:rPr lang="sr-Cyrl-RS" sz="2800" dirty="0"/>
              <a:t>су</a:t>
            </a:r>
            <a:r>
              <a:rPr lang="en-US" sz="2800" dirty="0"/>
              <a:t> </a:t>
            </a:r>
            <a:r>
              <a:rPr lang="sr-Cyrl-RS" sz="2800" dirty="0"/>
              <a:t>то</a:t>
            </a:r>
            <a:r>
              <a:rPr lang="en-US" sz="2800" dirty="0"/>
              <a:t> </a:t>
            </a:r>
            <a:r>
              <a:rPr lang="sr-Cyrl-RS" sz="2800" dirty="0"/>
              <a:t>састојци</a:t>
            </a:r>
            <a:r>
              <a:rPr lang="en-US" sz="2800" dirty="0"/>
              <a:t> </a:t>
            </a:r>
            <a:r>
              <a:rPr lang="sr-Cyrl-RS" sz="2800" dirty="0"/>
              <a:t>изоловани</a:t>
            </a:r>
            <a:r>
              <a:rPr lang="en-US" sz="2800" dirty="0"/>
              <a:t> </a:t>
            </a:r>
            <a:r>
              <a:rPr lang="sr-Cyrl-RS" sz="2800" dirty="0"/>
              <a:t>из</a:t>
            </a:r>
            <a:r>
              <a:rPr lang="en-US" sz="2800" dirty="0"/>
              <a:t> </a:t>
            </a:r>
            <a:r>
              <a:rPr lang="sr-Cyrl-RS" sz="2800" dirty="0"/>
              <a:t>биљака</a:t>
            </a:r>
            <a:r>
              <a:rPr lang="en-US" sz="2800" dirty="0"/>
              <a:t> (</a:t>
            </a:r>
            <a:r>
              <a:rPr lang="sr-Cyrl-RS" sz="2800" dirty="0"/>
              <a:t>нпр</a:t>
            </a:r>
            <a:r>
              <a:rPr lang="en-US" sz="2800" dirty="0"/>
              <a:t>. </a:t>
            </a:r>
            <a:r>
              <a:rPr lang="sr-Cyrl-RS" sz="2800" b="1" dirty="0"/>
              <a:t>рутин</a:t>
            </a:r>
            <a:r>
              <a:rPr lang="en-US" sz="2800" b="1" dirty="0"/>
              <a:t>, </a:t>
            </a:r>
            <a:r>
              <a:rPr lang="sr-Cyrl-RS" sz="2800" b="1" dirty="0"/>
              <a:t>диосмин</a:t>
            </a:r>
            <a:r>
              <a:rPr lang="en-US" sz="2800" b="1" dirty="0"/>
              <a:t>, </a:t>
            </a:r>
            <a:r>
              <a:rPr lang="sr-Cyrl-RS" sz="2800" b="1" dirty="0"/>
              <a:t>хесперидин</a:t>
            </a:r>
            <a:r>
              <a:rPr lang="en-US" sz="2800" dirty="0"/>
              <a:t>) </a:t>
            </a:r>
            <a:r>
              <a:rPr lang="sr-Cyrl-RS" sz="2800" dirty="0"/>
              <a:t>или</a:t>
            </a:r>
            <a:r>
              <a:rPr lang="en-US" sz="2800" dirty="0"/>
              <a:t> </a:t>
            </a:r>
            <a:r>
              <a:rPr lang="sr-Cyrl-RS" sz="2800" dirty="0"/>
              <a:t>њихови</a:t>
            </a:r>
            <a:r>
              <a:rPr lang="en-US" sz="2800" dirty="0"/>
              <a:t> </a:t>
            </a:r>
            <a:r>
              <a:rPr lang="sr-Cyrl-RS" sz="2800" dirty="0"/>
              <a:t>полусинтетски</a:t>
            </a:r>
            <a:r>
              <a:rPr lang="en-US" sz="2800" dirty="0"/>
              <a:t> </a:t>
            </a:r>
            <a:r>
              <a:rPr lang="sr-Cyrl-RS" sz="2800" dirty="0"/>
              <a:t>деривати</a:t>
            </a:r>
            <a:r>
              <a:rPr lang="en-US" sz="2800" dirty="0"/>
              <a:t> ( </a:t>
            </a:r>
            <a:r>
              <a:rPr lang="sr-Cyrl-RS" sz="2800" b="1" dirty="0"/>
              <a:t>хидроксиетилрутин</a:t>
            </a:r>
            <a:r>
              <a:rPr lang="en-US" sz="2800" b="1" dirty="0"/>
              <a:t>, </a:t>
            </a:r>
            <a:r>
              <a:rPr lang="sr-Cyrl-RS" sz="2800" b="1" dirty="0"/>
              <a:t>триметилхесперидин</a:t>
            </a:r>
            <a:r>
              <a:rPr lang="en-US" sz="2800" b="1" dirty="0"/>
              <a:t> </a:t>
            </a:r>
            <a:r>
              <a:rPr lang="sr-Cyrl-RS" sz="2800" b="1" dirty="0"/>
              <a:t>халкон</a:t>
            </a:r>
            <a:r>
              <a:rPr lang="en-US" sz="2800" dirty="0"/>
              <a:t>).</a:t>
            </a:r>
          </a:p>
          <a:p>
            <a:pPr>
              <a:lnSpc>
                <a:spcPct val="80000"/>
              </a:lnSpc>
              <a:defRPr/>
            </a:pPr>
            <a:endParaRPr lang="en-US" sz="2800" dirty="0"/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лековити</a:t>
            </a:r>
            <a:r>
              <a:rPr lang="en-US" sz="2800" dirty="0"/>
              <a:t> </a:t>
            </a:r>
            <a:r>
              <a:rPr lang="sr-Cyrl-RS" sz="2800" dirty="0"/>
              <a:t>производи</a:t>
            </a:r>
            <a:r>
              <a:rPr lang="en-US" sz="2800" dirty="0"/>
              <a:t> </a:t>
            </a:r>
            <a:r>
              <a:rPr lang="sr-Cyrl-RS" sz="2800" dirty="0"/>
              <a:t>заузимају</a:t>
            </a:r>
            <a:r>
              <a:rPr lang="en-US" sz="2800" dirty="0"/>
              <a:t> </a:t>
            </a:r>
            <a:r>
              <a:rPr lang="sr-Cyrl-RS" sz="2800" dirty="0"/>
              <a:t>значајно</a:t>
            </a:r>
            <a:r>
              <a:rPr lang="en-US" sz="2800" dirty="0"/>
              <a:t> </a:t>
            </a:r>
            <a:r>
              <a:rPr lang="sr-Cyrl-RS" sz="2800" dirty="0"/>
              <a:t>место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терапији</a:t>
            </a:r>
            <a:r>
              <a:rPr lang="en-US" sz="2800" dirty="0"/>
              <a:t> </a:t>
            </a:r>
            <a:r>
              <a:rPr lang="sr-Cyrl-RS" sz="2800" dirty="0"/>
              <a:t>ХВИ</a:t>
            </a:r>
            <a:r>
              <a:rPr lang="en-US" sz="2800" dirty="0"/>
              <a:t>. </a:t>
            </a:r>
            <a:r>
              <a:rPr lang="sr-Cyrl-RS" sz="2800" dirty="0"/>
              <a:t>Активни</a:t>
            </a:r>
            <a:r>
              <a:rPr lang="en-US" sz="2800" dirty="0"/>
              <a:t> </a:t>
            </a:r>
            <a:r>
              <a:rPr lang="sr-Cyrl-RS" sz="2800" dirty="0"/>
              <a:t>састојци</a:t>
            </a:r>
            <a:r>
              <a:rPr lang="en-US" sz="2800" dirty="0"/>
              <a:t> </a:t>
            </a:r>
            <a:r>
              <a:rPr lang="sr-Cyrl-RS" sz="2800" dirty="0"/>
              <a:t>одговарајућих</a:t>
            </a:r>
            <a:r>
              <a:rPr lang="en-US" sz="2800" dirty="0"/>
              <a:t> </a:t>
            </a:r>
            <a:r>
              <a:rPr lang="sr-Cyrl-RS" sz="2800" dirty="0"/>
              <a:t>биљних</a:t>
            </a:r>
            <a:r>
              <a:rPr lang="en-US" sz="2800" dirty="0"/>
              <a:t> </a:t>
            </a:r>
            <a:r>
              <a:rPr lang="sr-Cyrl-RS" sz="2800" dirty="0"/>
              <a:t>дрога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њихових</a:t>
            </a:r>
            <a:r>
              <a:rPr lang="en-US" sz="2800" dirty="0"/>
              <a:t> </a:t>
            </a:r>
            <a:r>
              <a:rPr lang="sr-Cyrl-RS" sz="2800" dirty="0"/>
              <a:t>препарата</a:t>
            </a:r>
            <a:r>
              <a:rPr lang="en-US" sz="2800" dirty="0"/>
              <a:t> (</a:t>
            </a:r>
            <a:r>
              <a:rPr lang="sr-Cyrl-RS" sz="2800" b="1" dirty="0"/>
              <a:t>сапонозиди</a:t>
            </a:r>
            <a:r>
              <a:rPr lang="en-US" sz="2800" b="1" dirty="0"/>
              <a:t>, </a:t>
            </a:r>
            <a:r>
              <a:rPr lang="sr-Cyrl-RS" sz="2800" b="1" dirty="0"/>
              <a:t>флавоноиди</a:t>
            </a:r>
            <a:r>
              <a:rPr lang="en-US" sz="2800" b="1" dirty="0"/>
              <a:t>, </a:t>
            </a:r>
            <a:r>
              <a:rPr lang="sr-Cyrl-RS" sz="2800" b="1" dirty="0"/>
              <a:t>антоцијани</a:t>
            </a:r>
            <a:r>
              <a:rPr lang="en-US" sz="2800" b="1" dirty="0"/>
              <a:t>, </a:t>
            </a:r>
            <a:r>
              <a:rPr lang="sr-Cyrl-RS" sz="2800" b="1" dirty="0"/>
              <a:t>процијанидини</a:t>
            </a:r>
            <a:r>
              <a:rPr lang="en-US" sz="2800" b="1" dirty="0"/>
              <a:t>, </a:t>
            </a:r>
            <a:r>
              <a:rPr lang="sr-Cyrl-RS" sz="2800" b="1" dirty="0"/>
              <a:t>кумарини</a:t>
            </a:r>
            <a:r>
              <a:rPr lang="en-US" sz="2800" dirty="0"/>
              <a:t>) </a:t>
            </a:r>
            <a:r>
              <a:rPr lang="sr-Cyrl-RS" sz="2800" dirty="0"/>
              <a:t>делују</a:t>
            </a:r>
            <a:r>
              <a:rPr lang="en-US" sz="2800" dirty="0"/>
              <a:t> </a:t>
            </a:r>
            <a:r>
              <a:rPr lang="sr-Cyrl-RS" sz="2800" u="sng" dirty="0"/>
              <a:t>вазопротективно</a:t>
            </a:r>
            <a:r>
              <a:rPr lang="en-US" sz="2800" dirty="0"/>
              <a:t>, </a:t>
            </a:r>
            <a:r>
              <a:rPr lang="sr-Cyrl-RS" sz="2800" dirty="0"/>
              <a:t>а</a:t>
            </a:r>
            <a:r>
              <a:rPr lang="en-US" sz="2800" dirty="0"/>
              <a:t> </a:t>
            </a:r>
            <a:r>
              <a:rPr lang="sr-Cyrl-RS" sz="2800" dirty="0"/>
              <a:t>неки</a:t>
            </a:r>
            <a:r>
              <a:rPr lang="en-US" sz="2800" dirty="0"/>
              <a:t> </a:t>
            </a:r>
            <a:r>
              <a:rPr lang="sr-Cyrl-RS" sz="2800" dirty="0"/>
              <a:t>повећавају</a:t>
            </a:r>
            <a:r>
              <a:rPr lang="en-US" sz="2800" dirty="0"/>
              <a:t> </a:t>
            </a:r>
            <a:r>
              <a:rPr lang="sr-Cyrl-RS" sz="2800" dirty="0"/>
              <a:t>тонус</a:t>
            </a:r>
            <a:r>
              <a:rPr lang="en-US" sz="2800" dirty="0"/>
              <a:t> </a:t>
            </a:r>
            <a:r>
              <a:rPr lang="sr-Cyrl-RS" sz="2800" dirty="0"/>
              <a:t>вена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200" dirty="0"/>
              <a:t>Биљне</a:t>
            </a:r>
            <a:r>
              <a:rPr lang="sr-Latn-CS" sz="3200" dirty="0"/>
              <a:t> </a:t>
            </a:r>
            <a:r>
              <a:rPr lang="sr-Cyrl-RS" sz="3200" dirty="0"/>
              <a:t>дроге</a:t>
            </a:r>
            <a:r>
              <a:rPr lang="sr-Latn-CS" sz="3200" dirty="0"/>
              <a:t> </a:t>
            </a:r>
            <a:r>
              <a:rPr lang="sr-Cyrl-RS" sz="3200" dirty="0"/>
              <a:t>у</a:t>
            </a:r>
            <a:r>
              <a:rPr lang="sr-Latn-CS" sz="3200" dirty="0"/>
              <a:t> </a:t>
            </a:r>
            <a:r>
              <a:rPr lang="sr-Cyrl-RS" sz="3200" dirty="0"/>
              <a:t>терапији</a:t>
            </a:r>
            <a:r>
              <a:rPr lang="sr-Latn-CS" sz="3200" dirty="0"/>
              <a:t> </a:t>
            </a:r>
            <a:r>
              <a:rPr lang="sr-Cyrl-RS" sz="3200" dirty="0"/>
              <a:t>хроничне</a:t>
            </a:r>
            <a:r>
              <a:rPr lang="sr-Latn-CS" sz="3200" dirty="0"/>
              <a:t> </a:t>
            </a:r>
            <a:r>
              <a:rPr lang="sr-Cyrl-RS" sz="3200" dirty="0"/>
              <a:t>венске</a:t>
            </a:r>
            <a:r>
              <a:rPr lang="sr-Latn-CS" sz="3200" dirty="0"/>
              <a:t> </a:t>
            </a:r>
            <a:r>
              <a:rPr lang="sr-Cyrl-RS" sz="3200" dirty="0"/>
              <a:t>инсуфицијенције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8052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2800" b="1" dirty="0">
                <a:solidFill>
                  <a:schemeClr val="hlink"/>
                </a:solidFill>
              </a:rPr>
              <a:t>Семе</a:t>
            </a:r>
            <a:r>
              <a:rPr lang="sr-Latn-CS" sz="2800" b="1" dirty="0">
                <a:solidFill>
                  <a:schemeClr val="hlink"/>
                </a:solidFill>
              </a:rPr>
              <a:t> </a:t>
            </a:r>
            <a:r>
              <a:rPr lang="sr-Cyrl-RS" sz="2800" b="1" dirty="0">
                <a:solidFill>
                  <a:schemeClr val="hlink"/>
                </a:solidFill>
              </a:rPr>
              <a:t>дивљег</a:t>
            </a:r>
            <a:r>
              <a:rPr lang="sr-Latn-CS" sz="2800" b="1" dirty="0">
                <a:solidFill>
                  <a:schemeClr val="hlink"/>
                </a:solidFill>
              </a:rPr>
              <a:t> </a:t>
            </a:r>
            <a:r>
              <a:rPr lang="sr-Cyrl-RS" sz="2800" b="1" dirty="0">
                <a:solidFill>
                  <a:schemeClr val="hlink"/>
                </a:solidFill>
              </a:rPr>
              <a:t>кестена</a:t>
            </a:r>
            <a:r>
              <a:rPr lang="sr-Latn-CS" sz="2800" dirty="0"/>
              <a:t> (</a:t>
            </a:r>
            <a:r>
              <a:rPr lang="sr-Latn-CS" sz="2800" i="1" dirty="0"/>
              <a:t>Hippocastani semen</a:t>
            </a:r>
            <a:r>
              <a:rPr lang="sr-Latn-CS" sz="2800" dirty="0"/>
              <a:t>, </a:t>
            </a:r>
            <a:r>
              <a:rPr lang="sr-Latn-CS" sz="2800" i="1" dirty="0"/>
              <a:t>Aesculus hippocastanum</a:t>
            </a:r>
            <a:r>
              <a:rPr lang="sr-Latn-CS" sz="2800" dirty="0"/>
              <a:t> L.)</a:t>
            </a:r>
          </a:p>
          <a:p>
            <a:pPr>
              <a:defRPr/>
            </a:pPr>
            <a:r>
              <a:rPr lang="sr-Cyrl-RS" sz="2800" dirty="0"/>
              <a:t>Ризом</a:t>
            </a:r>
            <a:r>
              <a:rPr lang="sr-Latn-CS" sz="2800" dirty="0"/>
              <a:t> </a:t>
            </a:r>
            <a:r>
              <a:rPr lang="sr-Cyrl-RS" sz="2800" dirty="0"/>
              <a:t>кострике</a:t>
            </a:r>
            <a:r>
              <a:rPr lang="sr-Latn-CS" sz="2800" dirty="0"/>
              <a:t> (</a:t>
            </a:r>
            <a:r>
              <a:rPr lang="sr-Latn-CS" sz="2800" i="1" dirty="0"/>
              <a:t>Rusci aculeati rhizoma, Ruscus aculeatus</a:t>
            </a:r>
            <a:r>
              <a:rPr lang="sr-Latn-CS" sz="2800" dirty="0"/>
              <a:t> L.)</a:t>
            </a:r>
          </a:p>
          <a:p>
            <a:pPr>
              <a:defRPr/>
            </a:pPr>
            <a:r>
              <a:rPr lang="sr-Cyrl-RS" sz="2800" dirty="0"/>
              <a:t>Херба</a:t>
            </a:r>
            <a:r>
              <a:rPr lang="sr-Latn-CS" sz="2800" dirty="0"/>
              <a:t> </a:t>
            </a:r>
            <a:r>
              <a:rPr lang="sr-Cyrl-RS" sz="2800" dirty="0"/>
              <a:t>кокоца</a:t>
            </a:r>
            <a:r>
              <a:rPr lang="sr-Latn-CS" sz="2800" dirty="0"/>
              <a:t> (</a:t>
            </a:r>
            <a:r>
              <a:rPr lang="sr-Latn-CS" sz="2800" i="1" dirty="0"/>
              <a:t>Meliloti herba</a:t>
            </a:r>
            <a:r>
              <a:rPr lang="sr-Latn-CS" sz="2800" dirty="0"/>
              <a:t>, </a:t>
            </a:r>
            <a:r>
              <a:rPr lang="sr-Latn-CS" sz="2800" i="1" dirty="0"/>
              <a:t>Melilotus officinalis</a:t>
            </a:r>
            <a:r>
              <a:rPr lang="sr-Latn-CS" sz="2800" dirty="0"/>
              <a:t> (L.) Pallas)</a:t>
            </a:r>
          </a:p>
          <a:p>
            <a:pPr>
              <a:defRPr/>
            </a:pPr>
            <a:r>
              <a:rPr lang="sr-Cyrl-RS" sz="2800" dirty="0"/>
              <a:t>Кора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лист</a:t>
            </a:r>
            <a:r>
              <a:rPr lang="sr-Latn-CS" sz="2800" dirty="0"/>
              <a:t> </a:t>
            </a:r>
            <a:r>
              <a:rPr lang="sr-Cyrl-RS" sz="2800" dirty="0"/>
              <a:t>хамамелиса</a:t>
            </a:r>
            <a:r>
              <a:rPr lang="sr-Latn-CS" sz="2800" dirty="0"/>
              <a:t> (</a:t>
            </a:r>
            <a:r>
              <a:rPr lang="sr-Latn-CS" sz="2800" i="1" dirty="0"/>
              <a:t>Hamamelidis cortex et folium</a:t>
            </a:r>
            <a:r>
              <a:rPr lang="sr-Latn-CS" sz="2800" dirty="0"/>
              <a:t>, </a:t>
            </a:r>
            <a:r>
              <a:rPr lang="sr-Latn-CS" sz="2800" i="1" dirty="0"/>
              <a:t>Hamamelis virigiana</a:t>
            </a:r>
            <a:r>
              <a:rPr lang="sr-Latn-CS" sz="2800" dirty="0"/>
              <a:t> L.)</a:t>
            </a:r>
          </a:p>
          <a:p>
            <a:pPr>
              <a:defRPr/>
            </a:pPr>
            <a:r>
              <a:rPr lang="sr-Cyrl-RS" sz="2800" dirty="0"/>
              <a:t>Херба</a:t>
            </a:r>
            <a:r>
              <a:rPr lang="sr-Latn-CS" sz="2800" dirty="0"/>
              <a:t> </a:t>
            </a:r>
            <a:r>
              <a:rPr lang="sr-Cyrl-RS" sz="2800" dirty="0"/>
              <a:t>хељде</a:t>
            </a:r>
            <a:r>
              <a:rPr lang="sr-Latn-CS" sz="2800" dirty="0"/>
              <a:t> (</a:t>
            </a:r>
            <a:r>
              <a:rPr lang="sr-Latn-CS" sz="2800" i="1" dirty="0"/>
              <a:t>Fagopyri herba, Fagopyrum aculetum</a:t>
            </a:r>
            <a:r>
              <a:rPr lang="sr-Latn-CS" sz="2800" dirty="0"/>
              <a:t> Moench.)</a:t>
            </a:r>
          </a:p>
          <a:p>
            <a:pPr>
              <a:defRPr/>
            </a:pPr>
            <a:r>
              <a:rPr lang="sr-Cyrl-RS" sz="2800" dirty="0"/>
              <a:t>Цваст</a:t>
            </a:r>
            <a:r>
              <a:rPr lang="sr-Latn-CS" sz="2800" dirty="0"/>
              <a:t> </a:t>
            </a:r>
            <a:r>
              <a:rPr lang="sr-Cyrl-RS" sz="2800" dirty="0"/>
              <a:t>брђанке</a:t>
            </a:r>
            <a:r>
              <a:rPr lang="sr-Latn-CS" sz="2800" dirty="0"/>
              <a:t> (</a:t>
            </a:r>
            <a:r>
              <a:rPr lang="sr-Latn-CS" sz="2800" i="1" dirty="0"/>
              <a:t>Arnicae flos, Arnica montana</a:t>
            </a:r>
            <a:r>
              <a:rPr lang="sr-Latn-CS" sz="2800" dirty="0"/>
              <a:t> L.)</a:t>
            </a:r>
          </a:p>
          <a:p>
            <a:pPr>
              <a:defRPr/>
            </a:pPr>
            <a:r>
              <a:rPr lang="sr-Cyrl-RS" sz="2800" dirty="0"/>
              <a:t>Цваст</a:t>
            </a:r>
            <a:r>
              <a:rPr lang="sr-Latn-CS" sz="2800" dirty="0"/>
              <a:t> </a:t>
            </a:r>
            <a:r>
              <a:rPr lang="sr-Cyrl-RS" sz="2800" dirty="0"/>
              <a:t>невена</a:t>
            </a:r>
            <a:r>
              <a:rPr lang="sr-Latn-CS" sz="2800" dirty="0"/>
              <a:t> (</a:t>
            </a:r>
            <a:r>
              <a:rPr lang="sr-Latn-CS" sz="2800" i="1" dirty="0"/>
              <a:t>Calenduale flos, calendula officinalis</a:t>
            </a:r>
            <a:r>
              <a:rPr lang="sr-Latn-CS" sz="2800" dirty="0"/>
              <a:t> L.)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лековити</a:t>
            </a:r>
            <a:r>
              <a:rPr lang="en-US" sz="2800" dirty="0"/>
              <a:t> </a:t>
            </a:r>
            <a:r>
              <a:rPr lang="sr-Cyrl-RS" sz="2800" dirty="0"/>
              <a:t>производи</a:t>
            </a:r>
            <a:r>
              <a:rPr lang="en-US" sz="2800" dirty="0"/>
              <a:t> </a:t>
            </a:r>
            <a:r>
              <a:rPr lang="sr-Cyrl-RS" sz="2800" dirty="0"/>
              <a:t>намењени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примену</a:t>
            </a:r>
            <a:r>
              <a:rPr lang="en-US" sz="2800" dirty="0"/>
              <a:t> </a:t>
            </a:r>
            <a:r>
              <a:rPr lang="sr-Cyrl-RS" sz="2800" dirty="0"/>
              <a:t>код</a:t>
            </a:r>
            <a:r>
              <a:rPr lang="en-US" sz="2800" dirty="0"/>
              <a:t> </a:t>
            </a:r>
            <a:r>
              <a:rPr lang="sr-Cyrl-RS" sz="2800" dirty="0"/>
              <a:t>поремећаја</a:t>
            </a:r>
            <a:r>
              <a:rPr lang="en-US" sz="2800" dirty="0"/>
              <a:t> </a:t>
            </a:r>
            <a:r>
              <a:rPr lang="sr-Cyrl-RS" sz="2800" dirty="0"/>
              <a:t>венске</a:t>
            </a:r>
            <a:r>
              <a:rPr lang="en-US" sz="2800" dirty="0"/>
              <a:t> </a:t>
            </a:r>
            <a:r>
              <a:rPr lang="sr-Cyrl-RS" sz="2800" dirty="0"/>
              <a:t>циркулације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51520" y="14847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r-Cyrl-RS" sz="2000" b="1" dirty="0">
                <a:latin typeface="Calibri" pitchFamily="34" charset="0"/>
                <a:cs typeface="Arial" charset="0"/>
              </a:rPr>
              <a:t>Са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добро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документованом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применом</a:t>
            </a:r>
            <a:endParaRPr lang="en-US" sz="2000" b="1" dirty="0">
              <a:latin typeface="Calibri" pitchFamily="34" charset="0"/>
              <a:cs typeface="Arial" charset="0"/>
            </a:endParaRPr>
          </a:p>
          <a:p>
            <a:pPr algn="ctr"/>
            <a:r>
              <a:rPr lang="sr-Cyrl-RS" sz="2000" i="1" dirty="0">
                <a:latin typeface="Calibri" pitchFamily="34" charset="0"/>
                <a:cs typeface="Arial" charset="0"/>
              </a:rPr>
              <a:t>Имају</a:t>
            </a:r>
            <a:r>
              <a:rPr lang="en-US" sz="2000" i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i="1" dirty="0">
                <a:latin typeface="Calibri" pitchFamily="34" charset="0"/>
                <a:cs typeface="Arial" charset="0"/>
              </a:rPr>
              <a:t>клинички</a:t>
            </a:r>
            <a:r>
              <a:rPr lang="en-US" sz="2000" i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i="1" dirty="0">
                <a:latin typeface="Calibri" pitchFamily="34" charset="0"/>
                <a:cs typeface="Arial" charset="0"/>
              </a:rPr>
              <a:t>потврђену</a:t>
            </a:r>
            <a:r>
              <a:rPr lang="en-US" sz="2000" i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i="1" dirty="0">
                <a:latin typeface="Calibri" pitchFamily="34" charset="0"/>
                <a:cs typeface="Arial" charset="0"/>
              </a:rPr>
              <a:t>терапијску</a:t>
            </a:r>
            <a:r>
              <a:rPr lang="en-US" sz="2000" i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i="1" dirty="0">
                <a:latin typeface="Calibri" pitchFamily="34" charset="0"/>
                <a:cs typeface="Arial" charset="0"/>
              </a:rPr>
              <a:t>ефикасност</a:t>
            </a:r>
            <a:endParaRPr lang="en-US" sz="2000" i="1" dirty="0">
              <a:latin typeface="Calibri" pitchFamily="34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endParaRPr lang="en-US" sz="2000" dirty="0">
              <a:latin typeface="Calibri" pitchFamily="34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RS" sz="2000" b="1" dirty="0">
                <a:latin typeface="Calibri" pitchFamily="34" charset="0"/>
                <a:cs typeface="Arial" charset="0"/>
              </a:rPr>
              <a:t>Биљни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лекови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за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пероралну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примену</a:t>
            </a:r>
            <a:endParaRPr lang="en-US" sz="2000" b="1" dirty="0">
              <a:latin typeface="Calibri" pitchFamily="34" charset="0"/>
              <a:cs typeface="Arial" charset="0"/>
            </a:endParaRPr>
          </a:p>
          <a:p>
            <a:endParaRPr lang="en-US" sz="2000" b="1" dirty="0">
              <a:latin typeface="Calibri" pitchFamily="34" charset="0"/>
              <a:cs typeface="Arial" charset="0"/>
            </a:endParaRPr>
          </a:p>
          <a:p>
            <a:r>
              <a:rPr lang="sr-Cyrl-RS" sz="2000" b="1" dirty="0">
                <a:latin typeface="Calibri" pitchFamily="34" charset="0"/>
                <a:cs typeface="Arial" charset="0"/>
              </a:rPr>
              <a:t>Индикација</a:t>
            </a:r>
            <a:r>
              <a:rPr lang="en-US" sz="2000" b="1" dirty="0">
                <a:latin typeface="Calibri" pitchFamily="34" charset="0"/>
                <a:cs typeface="Arial" charset="0"/>
              </a:rPr>
              <a:t>: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1490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Cyrl-RS" sz="2000" dirty="0">
                <a:latin typeface="Calibri" pitchFamily="34" charset="0"/>
                <a:cs typeface="Arial" charset="0"/>
              </a:rPr>
              <a:t>Третман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ХВИ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коју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карактеришу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отечене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ноге</a:t>
            </a:r>
            <a:r>
              <a:rPr lang="en-US" sz="2000" dirty="0">
                <a:latin typeface="Calibri" pitchFamily="34" charset="0"/>
                <a:cs typeface="Arial" charset="0"/>
              </a:rPr>
              <a:t>, </a:t>
            </a:r>
            <a:r>
              <a:rPr lang="sr-Cyrl-RS" sz="2000" dirty="0">
                <a:latin typeface="Calibri" pitchFamily="34" charset="0"/>
                <a:cs typeface="Arial" charset="0"/>
              </a:rPr>
              <a:t>варикозне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вене</a:t>
            </a:r>
            <a:r>
              <a:rPr lang="en-US" sz="2000" dirty="0">
                <a:latin typeface="Calibri" pitchFamily="34" charset="0"/>
                <a:cs typeface="Arial" charset="0"/>
              </a:rPr>
              <a:t>, </a:t>
            </a:r>
            <a:r>
              <a:rPr lang="sr-Cyrl-RS" sz="2000" dirty="0">
                <a:latin typeface="Calibri" pitchFamily="34" charset="0"/>
                <a:cs typeface="Arial" charset="0"/>
              </a:rPr>
              <a:t>осећај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тежине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у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ногама</a:t>
            </a:r>
            <a:r>
              <a:rPr lang="en-US" sz="2000" dirty="0">
                <a:latin typeface="Calibri" pitchFamily="34" charset="0"/>
                <a:cs typeface="Arial" charset="0"/>
              </a:rPr>
              <a:t>, </a:t>
            </a:r>
            <a:r>
              <a:rPr lang="sr-Cyrl-RS" sz="2000" dirty="0">
                <a:latin typeface="Calibri" pitchFamily="34" charset="0"/>
                <a:cs typeface="Arial" charset="0"/>
              </a:rPr>
              <a:t>бол</a:t>
            </a:r>
            <a:r>
              <a:rPr lang="en-US" sz="2000" dirty="0">
                <a:latin typeface="Calibri" pitchFamily="34" charset="0"/>
                <a:cs typeface="Arial" charset="0"/>
              </a:rPr>
              <a:t>, </a:t>
            </a:r>
            <a:r>
              <a:rPr lang="sr-Cyrl-RS" sz="2000" dirty="0">
                <a:latin typeface="Calibri" pitchFamily="34" charset="0"/>
                <a:cs typeface="Arial" charset="0"/>
              </a:rPr>
              <a:t>свраб</a:t>
            </a:r>
            <a:r>
              <a:rPr lang="en-US" sz="2000" dirty="0">
                <a:latin typeface="Calibri" pitchFamily="34" charset="0"/>
                <a:cs typeface="Arial" charset="0"/>
              </a:rPr>
              <a:t>, </a:t>
            </a:r>
            <a:r>
              <a:rPr lang="sr-Cyrl-RS" sz="2000" dirty="0">
                <a:latin typeface="Calibri" pitchFamily="34" charset="0"/>
                <a:cs typeface="Arial" charset="0"/>
              </a:rPr>
              <a:t>пецкање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и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грчеви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у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ногама</a:t>
            </a:r>
            <a:r>
              <a:rPr lang="en-US" dirty="0">
                <a:latin typeface="Calibri" pitchFamily="34" charset="0"/>
                <a:cs typeface="Arial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0" y="350100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r-Cyrl-RS" sz="2000" b="1" dirty="0">
                <a:latin typeface="Calibri" pitchFamily="34" charset="0"/>
                <a:cs typeface="Arial" charset="0"/>
              </a:rPr>
              <a:t>Са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традиционалном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применом</a:t>
            </a:r>
            <a:endParaRPr lang="en-US" sz="2000" b="1" dirty="0">
              <a:latin typeface="Calibri" pitchFamily="34" charset="0"/>
              <a:cs typeface="Arial" charset="0"/>
            </a:endParaRPr>
          </a:p>
          <a:p>
            <a:pPr algn="ctr"/>
            <a:endParaRPr lang="en-US" sz="2000" dirty="0">
              <a:latin typeface="Calibri" pitchFamily="34" charset="0"/>
              <a:cs typeface="Arial" charset="0"/>
            </a:endParaRPr>
          </a:p>
          <a:p>
            <a:r>
              <a:rPr lang="sr-Cyrl-RS" sz="2000" b="1" dirty="0">
                <a:latin typeface="Calibri" pitchFamily="34" charset="0"/>
                <a:cs typeface="Arial" charset="0"/>
              </a:rPr>
              <a:t>Традиционални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биљни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лекови</a:t>
            </a:r>
            <a:endParaRPr lang="en-US" sz="2000" b="1" dirty="0">
              <a:latin typeface="Calibri" pitchFamily="34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RS" sz="2000" b="1" dirty="0">
                <a:latin typeface="Calibri" pitchFamily="34" charset="0"/>
                <a:cs typeface="Arial" charset="0"/>
              </a:rPr>
              <a:t>За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пероралну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примену</a:t>
            </a:r>
            <a:endParaRPr lang="en-US" sz="2000" b="1" dirty="0">
              <a:latin typeface="Calibri" pitchFamily="34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RS" sz="2000" b="1" dirty="0">
                <a:latin typeface="Calibri" pitchFamily="34" charset="0"/>
                <a:cs typeface="Arial" charset="0"/>
              </a:rPr>
              <a:t>За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дермалну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примену</a:t>
            </a:r>
            <a:endParaRPr lang="en-US" sz="2000" b="1" dirty="0">
              <a:latin typeface="Calibri" pitchFamily="34" charset="0"/>
              <a:cs typeface="Arial" charset="0"/>
            </a:endParaRPr>
          </a:p>
          <a:p>
            <a:pPr>
              <a:buFont typeface="Arial" charset="0"/>
              <a:buChar char="•"/>
            </a:pPr>
            <a:endParaRPr lang="en-US" sz="2000" dirty="0">
              <a:latin typeface="Calibri" pitchFamily="34" charset="0"/>
              <a:cs typeface="Arial" charset="0"/>
            </a:endParaRPr>
          </a:p>
          <a:p>
            <a:r>
              <a:rPr lang="sr-Cyrl-RS" sz="2000" b="1" dirty="0">
                <a:latin typeface="Calibri" pitchFamily="34" charset="0"/>
                <a:cs typeface="Arial" charset="0"/>
              </a:rPr>
              <a:t>Индикација</a:t>
            </a:r>
            <a:r>
              <a:rPr lang="en-US" sz="2000" b="1" dirty="0">
                <a:latin typeface="Calibri" pitchFamily="34" charset="0"/>
                <a:cs typeface="Arial" charset="0"/>
              </a:rPr>
              <a:t>:</a:t>
            </a:r>
          </a:p>
          <a:p>
            <a:r>
              <a:rPr lang="sr-Cyrl-RS" sz="2000" dirty="0">
                <a:latin typeface="Calibri" pitchFamily="34" charset="0"/>
                <a:cs typeface="Arial" charset="0"/>
              </a:rPr>
              <a:t>Уклањање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дискомфора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и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осећаја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тежине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у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ногама</a:t>
            </a:r>
            <a:r>
              <a:rPr lang="en-US" sz="2000" dirty="0">
                <a:latin typeface="Calibri" pitchFamily="34" charset="0"/>
                <a:cs typeface="Arial" charset="0"/>
              </a:rPr>
              <a:t>, </a:t>
            </a:r>
            <a:r>
              <a:rPr lang="sr-Cyrl-RS" sz="2000" dirty="0">
                <a:latin typeface="Calibri" pitchFamily="34" charset="0"/>
                <a:cs typeface="Arial" charset="0"/>
              </a:rPr>
              <a:t>везаних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за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мање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поремећаје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венске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циркулације</a:t>
            </a:r>
            <a:r>
              <a:rPr lang="en-US" sz="2000" dirty="0">
                <a:latin typeface="Calibri" pitchFamily="34" charset="0"/>
                <a:cs typeface="Arial" charset="0"/>
              </a:rPr>
              <a:t>.</a:t>
            </a:r>
          </a:p>
        </p:txBody>
      </p:sp>
      <p:pic>
        <p:nvPicPr>
          <p:cNvPr id="49154" name="Picture 2" descr="Image result for hronicna venska insuficijenc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96752"/>
            <a:ext cx="3923928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8640"/>
            <a:ext cx="8856984" cy="406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sr-Cyrl-RS" sz="2600" b="1" u="sng" dirty="0"/>
              <a:t>Биљни</a:t>
            </a:r>
            <a:r>
              <a:rPr lang="en-US" sz="2600" b="1" u="sng" dirty="0"/>
              <a:t> </a:t>
            </a:r>
            <a:r>
              <a:rPr lang="sr-Cyrl-RS" sz="2600" b="1" u="sng" dirty="0"/>
              <a:t>лекови</a:t>
            </a:r>
            <a:endParaRPr lang="en-US" sz="2600" b="1" u="sng" dirty="0"/>
          </a:p>
          <a:p>
            <a:pPr algn="ctr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Cyrl-RS" sz="2600" b="1" dirty="0"/>
              <a:t>За</a:t>
            </a:r>
            <a:r>
              <a:rPr lang="en-US" sz="2600" b="1" dirty="0"/>
              <a:t> </a:t>
            </a:r>
            <a:r>
              <a:rPr lang="sr-Cyrl-RS" sz="2600" b="1" dirty="0"/>
              <a:t>пероралну</a:t>
            </a:r>
            <a:r>
              <a:rPr lang="en-US" sz="2600" b="1" dirty="0"/>
              <a:t> </a:t>
            </a:r>
            <a:r>
              <a:rPr lang="sr-Cyrl-RS" sz="2600" b="1" dirty="0"/>
              <a:t>примену</a:t>
            </a:r>
            <a:endParaRPr lang="en-US" sz="2600" b="1" dirty="0"/>
          </a:p>
          <a:p>
            <a:pPr algn="ctr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500" b="1" dirty="0"/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000" b="1" dirty="0"/>
              <a:t>На</a:t>
            </a:r>
            <a:r>
              <a:rPr lang="en-US" sz="2000" b="1" dirty="0"/>
              <a:t> </a:t>
            </a:r>
            <a:r>
              <a:rPr lang="sr-Cyrl-RS" sz="2000" b="1" dirty="0"/>
              <a:t>бази</a:t>
            </a:r>
            <a:r>
              <a:rPr lang="en-US" sz="2000" b="1" dirty="0"/>
              <a:t> </a:t>
            </a:r>
            <a:r>
              <a:rPr lang="sr-Cyrl-RS" sz="2000" b="1" dirty="0"/>
              <a:t>сувог</a:t>
            </a:r>
            <a:r>
              <a:rPr lang="en-US" sz="2000" b="1" dirty="0"/>
              <a:t> </a:t>
            </a:r>
            <a:r>
              <a:rPr lang="sr-Cyrl-RS" sz="2000" b="1" dirty="0"/>
              <a:t>стандардизованог</a:t>
            </a:r>
            <a:r>
              <a:rPr lang="en-US" sz="2000" b="1" dirty="0"/>
              <a:t> </a:t>
            </a:r>
            <a:r>
              <a:rPr lang="sr-Cyrl-RS" sz="2000" b="1" dirty="0"/>
              <a:t>екстракта</a:t>
            </a:r>
            <a:r>
              <a:rPr lang="en-US" sz="2000" b="1" dirty="0"/>
              <a:t> </a:t>
            </a:r>
            <a:r>
              <a:rPr lang="sr-Cyrl-RS" sz="2000" b="1" dirty="0"/>
              <a:t>семена</a:t>
            </a:r>
            <a:r>
              <a:rPr lang="en-US" sz="2000" b="1" dirty="0"/>
              <a:t> </a:t>
            </a:r>
            <a:r>
              <a:rPr lang="sr-Cyrl-RS" sz="2000" b="1" dirty="0">
                <a:solidFill>
                  <a:schemeClr val="tx2"/>
                </a:solidFill>
              </a:rPr>
              <a:t>дивљег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sr-Cyrl-RS" sz="2000" b="1" dirty="0">
                <a:solidFill>
                  <a:schemeClr val="tx2"/>
                </a:solidFill>
              </a:rPr>
              <a:t>кестена</a:t>
            </a:r>
            <a:r>
              <a:rPr lang="en-US" sz="2000" b="1" dirty="0">
                <a:solidFill>
                  <a:schemeClr val="tx2"/>
                </a:solidFill>
              </a:rPr>
              <a:t>, </a:t>
            </a:r>
            <a:r>
              <a:rPr lang="en-US" sz="2000" b="1" i="1" dirty="0" err="1">
                <a:solidFill>
                  <a:schemeClr val="tx2"/>
                </a:solidFill>
              </a:rPr>
              <a:t>Hippocastani</a:t>
            </a:r>
            <a:r>
              <a:rPr lang="en-US" sz="2000" b="1" i="1" dirty="0">
                <a:solidFill>
                  <a:schemeClr val="tx2"/>
                </a:solidFill>
              </a:rPr>
              <a:t> semen</a:t>
            </a:r>
            <a:r>
              <a:rPr lang="en-US" sz="2000" b="1" dirty="0"/>
              <a:t>.</a:t>
            </a:r>
          </a:p>
          <a:p>
            <a:pPr>
              <a:lnSpc>
                <a:spcPct val="80000"/>
              </a:lnSpc>
              <a:defRPr/>
            </a:pPr>
            <a:endParaRPr lang="en-US" sz="2000" dirty="0"/>
          </a:p>
          <a:p>
            <a:pPr>
              <a:lnSpc>
                <a:spcPct val="80000"/>
              </a:lnSpc>
              <a:defRPr/>
            </a:pPr>
            <a:r>
              <a:rPr lang="sr-Cyrl-RS" sz="2000" dirty="0"/>
              <a:t>Растварач</a:t>
            </a:r>
            <a:r>
              <a:rPr lang="en-US" sz="2000" dirty="0"/>
              <a:t> </a:t>
            </a:r>
            <a:r>
              <a:rPr lang="sr-Cyrl-RS" sz="2000" dirty="0"/>
              <a:t>за</a:t>
            </a:r>
            <a:r>
              <a:rPr lang="en-US" sz="2000" dirty="0"/>
              <a:t> </a:t>
            </a:r>
            <a:r>
              <a:rPr lang="sr-Cyrl-RS" sz="2000" dirty="0"/>
              <a:t>екстракцију</a:t>
            </a:r>
            <a:r>
              <a:rPr lang="en-US" sz="2000" dirty="0"/>
              <a:t>: </a:t>
            </a:r>
            <a:r>
              <a:rPr lang="sr-Cyrl-RS" sz="2000" dirty="0"/>
              <a:t>етанол</a:t>
            </a:r>
            <a:r>
              <a:rPr lang="en-US" sz="2000" dirty="0"/>
              <a:t> 40-80% (</a:t>
            </a:r>
            <a:r>
              <a:rPr lang="sr-Cyrl-RS" sz="2000" dirty="0"/>
              <a:t>в</a:t>
            </a:r>
            <a:r>
              <a:rPr lang="en-US" sz="2000" dirty="0"/>
              <a:t>/</a:t>
            </a:r>
            <a:r>
              <a:rPr lang="sr-Cyrl-RS" sz="2000" dirty="0"/>
              <a:t>в</a:t>
            </a:r>
            <a:r>
              <a:rPr lang="en-US" sz="2000" dirty="0"/>
              <a:t>).</a:t>
            </a:r>
          </a:p>
          <a:p>
            <a:pPr>
              <a:lnSpc>
                <a:spcPct val="80000"/>
              </a:lnSpc>
              <a:defRPr/>
            </a:pPr>
            <a:r>
              <a:rPr lang="sr-Cyrl-RS" sz="2000" dirty="0"/>
              <a:t>Садржај</a:t>
            </a:r>
            <a:r>
              <a:rPr lang="en-US" sz="2000" dirty="0"/>
              <a:t> </a:t>
            </a:r>
            <a:r>
              <a:rPr lang="sr-Cyrl-RS" sz="2000" dirty="0"/>
              <a:t>тритерпенских</a:t>
            </a:r>
            <a:r>
              <a:rPr lang="en-US" sz="2000" dirty="0"/>
              <a:t> </a:t>
            </a:r>
            <a:r>
              <a:rPr lang="sr-Cyrl-RS" sz="2000" dirty="0"/>
              <a:t>сапонозида</a:t>
            </a:r>
            <a:r>
              <a:rPr lang="en-US" sz="2000" dirty="0"/>
              <a:t> </a:t>
            </a:r>
            <a:r>
              <a:rPr lang="sr-Cyrl-RS" sz="2000" dirty="0"/>
              <a:t>израчунато</a:t>
            </a:r>
            <a:r>
              <a:rPr lang="en-US" sz="2000" dirty="0"/>
              <a:t> </a:t>
            </a:r>
            <a:r>
              <a:rPr lang="sr-Cyrl-RS" sz="2000" dirty="0"/>
              <a:t>као</a:t>
            </a:r>
            <a:r>
              <a:rPr lang="en-US" sz="2000" dirty="0"/>
              <a:t> </a:t>
            </a:r>
            <a:r>
              <a:rPr lang="sr-Cyrl-RS" sz="2000" b="1" dirty="0">
                <a:solidFill>
                  <a:schemeClr val="accent6">
                    <a:lumMod val="75000"/>
                  </a:schemeClr>
                </a:solidFill>
              </a:rPr>
              <a:t>есцин</a:t>
            </a:r>
            <a:r>
              <a:rPr lang="en-US" sz="2000" dirty="0"/>
              <a:t>:</a:t>
            </a:r>
            <a:r>
              <a:rPr lang="en-US" sz="2000" b="1" dirty="0"/>
              <a:t> 16-28% </a:t>
            </a:r>
          </a:p>
          <a:p>
            <a:pPr>
              <a:lnSpc>
                <a:spcPct val="80000"/>
              </a:lnSpc>
              <a:defRPr/>
            </a:pPr>
            <a:endParaRPr lang="en-US" sz="2000" b="1" dirty="0"/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000" b="1" dirty="0"/>
              <a:t>На</a:t>
            </a:r>
            <a:r>
              <a:rPr lang="en-US" sz="2000" b="1" dirty="0"/>
              <a:t> </a:t>
            </a:r>
            <a:r>
              <a:rPr lang="sr-Cyrl-RS" sz="2000" b="1" dirty="0"/>
              <a:t>бази</a:t>
            </a:r>
            <a:r>
              <a:rPr lang="en-US" sz="2000" b="1" dirty="0"/>
              <a:t> </a:t>
            </a:r>
            <a:r>
              <a:rPr lang="sr-Cyrl-RS" sz="2000" b="1" dirty="0"/>
              <a:t>сувог</a:t>
            </a:r>
            <a:r>
              <a:rPr lang="en-US" sz="2000" b="1" dirty="0"/>
              <a:t> </a:t>
            </a:r>
            <a:r>
              <a:rPr lang="sr-Cyrl-RS" sz="2000" b="1" dirty="0"/>
              <a:t>екстракта</a:t>
            </a:r>
            <a:r>
              <a:rPr lang="en-US" sz="2000" dirty="0"/>
              <a:t> </a:t>
            </a:r>
            <a:r>
              <a:rPr lang="sr-Cyrl-RS" sz="2000" b="1" dirty="0"/>
              <a:t>листа</a:t>
            </a:r>
            <a:r>
              <a:rPr lang="en-US" sz="2000" b="1" dirty="0"/>
              <a:t> </a:t>
            </a:r>
            <a:r>
              <a:rPr lang="sr-Cyrl-RS" sz="2000" dirty="0">
                <a:solidFill>
                  <a:schemeClr val="tx2"/>
                </a:solidFill>
              </a:rPr>
              <a:t>винове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sr-Cyrl-RS" sz="2000" dirty="0">
                <a:solidFill>
                  <a:schemeClr val="tx2"/>
                </a:solidFill>
              </a:rPr>
              <a:t>лозе</a:t>
            </a:r>
            <a:r>
              <a:rPr lang="en-US" sz="2000" i="1" dirty="0"/>
              <a:t>, </a:t>
            </a:r>
            <a:r>
              <a:rPr lang="en-US" sz="2000" b="1" i="1" dirty="0" err="1">
                <a:solidFill>
                  <a:schemeClr val="tx2"/>
                </a:solidFill>
              </a:rPr>
              <a:t>Vitis</a:t>
            </a:r>
            <a:r>
              <a:rPr lang="en-US" sz="2000" b="1" i="1" dirty="0">
                <a:solidFill>
                  <a:schemeClr val="tx2"/>
                </a:solidFill>
              </a:rPr>
              <a:t> </a:t>
            </a:r>
            <a:r>
              <a:rPr lang="en-US" sz="2000" b="1" i="1" dirty="0" err="1">
                <a:solidFill>
                  <a:schemeClr val="tx2"/>
                </a:solidFill>
              </a:rPr>
              <a:t>viniferae</a:t>
            </a:r>
            <a:r>
              <a:rPr lang="en-US" sz="2000" b="1" i="1" dirty="0">
                <a:solidFill>
                  <a:schemeClr val="tx2"/>
                </a:solidFill>
              </a:rPr>
              <a:t> folium</a:t>
            </a:r>
            <a:r>
              <a:rPr lang="en-US" sz="2000" b="1" dirty="0"/>
              <a:t>.</a:t>
            </a:r>
            <a:endParaRPr lang="sr-Latn-CS" sz="2000" b="1" dirty="0"/>
          </a:p>
          <a:p>
            <a:pPr>
              <a:lnSpc>
                <a:spcPct val="80000"/>
              </a:lnSpc>
              <a:defRPr/>
            </a:pPr>
            <a:r>
              <a:rPr lang="sr-Latn-CS" sz="2000" dirty="0"/>
              <a:t>	</a:t>
            </a:r>
            <a:endParaRPr lang="en-US" sz="2000" dirty="0"/>
          </a:p>
          <a:p>
            <a:pPr>
              <a:lnSpc>
                <a:spcPct val="80000"/>
              </a:lnSpc>
              <a:defRPr/>
            </a:pPr>
            <a:r>
              <a:rPr lang="sr-Cyrl-RS" sz="2000" dirty="0"/>
              <a:t>растварач</a:t>
            </a:r>
            <a:r>
              <a:rPr lang="en-US" sz="2000" dirty="0"/>
              <a:t> </a:t>
            </a:r>
            <a:r>
              <a:rPr lang="sr-Cyrl-RS" sz="2000" dirty="0"/>
              <a:t>за</a:t>
            </a:r>
            <a:r>
              <a:rPr lang="en-US" sz="2000" dirty="0"/>
              <a:t> </a:t>
            </a:r>
            <a:r>
              <a:rPr lang="sr-Cyrl-RS" sz="2000" dirty="0"/>
              <a:t>екстракцију</a:t>
            </a:r>
            <a:r>
              <a:rPr lang="en-US" sz="2000" dirty="0"/>
              <a:t>: </a:t>
            </a:r>
            <a:r>
              <a:rPr lang="sr-Cyrl-RS" sz="2000" dirty="0"/>
              <a:t>вода</a:t>
            </a:r>
            <a:r>
              <a:rPr lang="en-US" sz="2000" dirty="0"/>
              <a:t>. </a:t>
            </a:r>
            <a:r>
              <a:rPr lang="sr-Cyrl-RS" sz="2000" dirty="0"/>
              <a:t>Однос</a:t>
            </a:r>
            <a:r>
              <a:rPr lang="en-US" sz="2000" dirty="0"/>
              <a:t> </a:t>
            </a:r>
            <a:r>
              <a:rPr lang="sr-Cyrl-RS" sz="2000" dirty="0"/>
              <a:t>дрога</a:t>
            </a:r>
            <a:r>
              <a:rPr lang="en-US" sz="2000" dirty="0"/>
              <a:t>/</a:t>
            </a:r>
            <a:r>
              <a:rPr lang="sr-Cyrl-RS" sz="2000" dirty="0"/>
              <a:t>екстракт</a:t>
            </a:r>
            <a:r>
              <a:rPr lang="en-US" sz="2000" dirty="0"/>
              <a:t>(</a:t>
            </a:r>
            <a:r>
              <a:rPr lang="sr-Cyrl-RS" sz="2000" dirty="0"/>
              <a:t>ДЕР</a:t>
            </a:r>
            <a:r>
              <a:rPr lang="en-US" sz="2000" dirty="0"/>
              <a:t>): 4-6: 1</a:t>
            </a:r>
          </a:p>
          <a:p>
            <a:pPr>
              <a:lnSpc>
                <a:spcPct val="80000"/>
              </a:lnSpc>
              <a:defRPr/>
            </a:pPr>
            <a:endParaRPr lang="en-US" sz="2900" dirty="0"/>
          </a:p>
          <a:p>
            <a:pPr algn="ctr">
              <a:lnSpc>
                <a:spcPct val="80000"/>
              </a:lnSpc>
              <a:defRPr/>
            </a:pPr>
            <a:r>
              <a:rPr lang="sr-Cyrl-RS" sz="2900" b="1" dirty="0"/>
              <a:t>Традиционални</a:t>
            </a:r>
            <a:r>
              <a:rPr lang="en-US" sz="2900" b="1" dirty="0"/>
              <a:t> </a:t>
            </a:r>
            <a:r>
              <a:rPr lang="sr-Cyrl-RS" sz="2900" b="1" dirty="0"/>
              <a:t>биљни</a:t>
            </a:r>
            <a:r>
              <a:rPr lang="en-US" sz="2900" b="1" dirty="0"/>
              <a:t> </a:t>
            </a:r>
            <a:r>
              <a:rPr lang="sr-Cyrl-RS" sz="2900" b="1" dirty="0"/>
              <a:t>лекови</a:t>
            </a:r>
            <a:endParaRPr lang="en-US" sz="2900" b="1" dirty="0"/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46531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За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пероралну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примену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На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бази</a:t>
            </a:r>
            <a:r>
              <a:rPr lang="en-US" sz="2400" b="1" dirty="0">
                <a:latin typeface="Calibri" pitchFamily="34" charset="0"/>
                <a:cs typeface="Arial" charset="0"/>
              </a:rPr>
              <a:t>:</a:t>
            </a:r>
            <a:endParaRPr lang="sr-Latn-CS" sz="2400" b="1" dirty="0">
              <a:latin typeface="Calibri" pitchFamily="34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r>
              <a:rPr lang="sr-Cyrl-RS" sz="2400" b="1" dirty="0">
                <a:latin typeface="Calibri" pitchFamily="34" charset="0"/>
                <a:cs typeface="Arial" charset="0"/>
              </a:rPr>
              <a:t>Листа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винове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лозе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r>
              <a:rPr lang="sr-Cyrl-RS" sz="2400" b="1" dirty="0">
                <a:latin typeface="Calibri" pitchFamily="34" charset="0"/>
                <a:cs typeface="Arial" charset="0"/>
              </a:rPr>
              <a:t>Хербе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ждраљевине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r>
              <a:rPr lang="sr-Cyrl-RS" sz="2400" b="1" dirty="0">
                <a:latin typeface="Calibri" pitchFamily="34" charset="0"/>
                <a:cs typeface="Arial" charset="0"/>
              </a:rPr>
              <a:t>Ризома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кострике</a:t>
            </a:r>
            <a:endParaRPr lang="en-US" sz="2400" b="1" dirty="0">
              <a:latin typeface="Calibri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5976" y="472514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sr-Cyrl-RS" sz="2400" b="1" dirty="0"/>
              <a:t>За</a:t>
            </a:r>
            <a:r>
              <a:rPr lang="x-none" sz="2400" b="1"/>
              <a:t> </a:t>
            </a:r>
            <a:r>
              <a:rPr lang="sr-Cyrl-RS" sz="2400" b="1" dirty="0"/>
              <a:t>дермалну</a:t>
            </a:r>
            <a:r>
              <a:rPr lang="x-none" sz="2400" b="1"/>
              <a:t> </a:t>
            </a:r>
            <a:r>
              <a:rPr lang="sr-Cyrl-RS" sz="2400" b="1" dirty="0"/>
              <a:t>примену</a:t>
            </a:r>
            <a:endParaRPr lang="x-none" sz="2400" b="1"/>
          </a:p>
          <a:p>
            <a:pPr marL="342900" indent="-342900" algn="just">
              <a:defRPr/>
            </a:pPr>
            <a:r>
              <a:rPr lang="sr-Cyrl-RS" sz="2400" b="1" dirty="0"/>
              <a:t>На</a:t>
            </a:r>
            <a:r>
              <a:rPr lang="x-none" sz="2400" b="1"/>
              <a:t> </a:t>
            </a:r>
            <a:r>
              <a:rPr lang="sr-Cyrl-RS" sz="2400" b="1" dirty="0"/>
              <a:t>бази</a:t>
            </a:r>
            <a:r>
              <a:rPr lang="x-none" sz="2400" b="1"/>
              <a:t>: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sr-Cyrl-RS" sz="2400" b="1" dirty="0"/>
              <a:t>Семена</a:t>
            </a:r>
            <a:r>
              <a:rPr lang="x-none" sz="2400" b="1"/>
              <a:t> </a:t>
            </a:r>
            <a:r>
              <a:rPr lang="sr-Cyrl-RS" sz="2400" b="1" dirty="0"/>
              <a:t>дивљег</a:t>
            </a:r>
            <a:r>
              <a:rPr lang="x-none" sz="2400" b="1"/>
              <a:t> </a:t>
            </a:r>
            <a:r>
              <a:rPr lang="sr-Cyrl-RS" sz="2400" b="1" dirty="0"/>
              <a:t>кестена</a:t>
            </a:r>
            <a:endParaRPr lang="x-none" sz="2400" b="1"/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sr-Cyrl-RS" sz="2400" b="1" dirty="0"/>
              <a:t>Листа</a:t>
            </a:r>
            <a:r>
              <a:rPr lang="x-none" sz="2400" b="1"/>
              <a:t> </a:t>
            </a:r>
            <a:r>
              <a:rPr lang="sr-Cyrl-RS" sz="2400" b="1" dirty="0"/>
              <a:t>винове</a:t>
            </a:r>
            <a:r>
              <a:rPr lang="x-none" sz="2400" b="1"/>
              <a:t> </a:t>
            </a:r>
            <a:r>
              <a:rPr lang="sr-Cyrl-RS" sz="2400" b="1" dirty="0"/>
              <a:t>лозе</a:t>
            </a:r>
            <a:endParaRPr lang="x-none" sz="2400" b="1"/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sr-Cyrl-RS" sz="2400" b="1" dirty="0"/>
              <a:t>Хербе</a:t>
            </a:r>
            <a:r>
              <a:rPr lang="x-none" sz="2400" b="1"/>
              <a:t> </a:t>
            </a:r>
            <a:r>
              <a:rPr lang="sr-Cyrl-RS" sz="2400" b="1" dirty="0"/>
              <a:t>ждраљевине</a:t>
            </a:r>
            <a:endParaRPr lang="x-none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501008"/>
            <a:ext cx="14478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r>
              <a:rPr lang="sr-Latn-CS" sz="3600" b="1" dirty="0"/>
              <a:t>Seme divljeg kestena, </a:t>
            </a:r>
            <a:r>
              <a:rPr lang="sr-Latn-CS" sz="3600" b="1" i="1" dirty="0"/>
              <a:t>Hippocastani semen</a:t>
            </a:r>
            <a:br>
              <a:rPr lang="sr-Latn-CS" sz="3600" b="1" i="1" dirty="0"/>
            </a:br>
            <a:r>
              <a:rPr lang="sr-Latn-CS" sz="3600" b="1" i="1" dirty="0"/>
              <a:t>Aesculus hippocastanum, Hipocastanaceae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51520" y="1484784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b="1" dirty="0">
                <a:latin typeface="Calibri" pitchFamily="34" charset="0"/>
                <a:cs typeface="Arial" charset="0"/>
              </a:rPr>
              <a:t>Активни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састојци</a:t>
            </a:r>
            <a:r>
              <a:rPr lang="en-US" sz="2400" b="1" dirty="0">
                <a:latin typeface="Calibri" pitchFamily="34" charset="0"/>
                <a:cs typeface="Arial" charset="0"/>
              </a:rPr>
              <a:t>:</a:t>
            </a:r>
          </a:p>
          <a:p>
            <a:r>
              <a:rPr lang="sr-Cyrl-RS" sz="2400" b="1" u="sng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Есцин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: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комплекс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тритерпенских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сапонозида</a:t>
            </a:r>
            <a:endParaRPr lang="en-US" sz="2400" dirty="0">
              <a:latin typeface="Calibri" pitchFamily="34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7089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r-Cyrl-RS" sz="2400" b="1" dirty="0"/>
              <a:t>Агликони</a:t>
            </a:r>
            <a:endParaRPr lang="x-none" sz="2400" b="1"/>
          </a:p>
          <a:p>
            <a:pPr>
              <a:defRPr/>
            </a:pPr>
            <a:r>
              <a:rPr lang="en-US" sz="2400" b="1" dirty="0" err="1"/>
              <a:t>Baringtogenol</a:t>
            </a:r>
            <a:r>
              <a:rPr lang="x-none" sz="2400" b="1"/>
              <a:t> C</a:t>
            </a:r>
            <a:r>
              <a:rPr lang="x-none" sz="2400"/>
              <a:t>: R</a:t>
            </a:r>
            <a:r>
              <a:rPr lang="en-US" sz="2400" dirty="0"/>
              <a:t>=CH3</a:t>
            </a:r>
          </a:p>
          <a:p>
            <a:pPr>
              <a:defRPr/>
            </a:pPr>
            <a:r>
              <a:rPr lang="en-US" sz="2400" b="1" dirty="0" err="1"/>
              <a:t>Protoescigenin</a:t>
            </a:r>
            <a:r>
              <a:rPr lang="en-US" sz="2400" dirty="0"/>
              <a:t>: R=CH2OH</a:t>
            </a:r>
          </a:p>
        </p:txBody>
      </p:sp>
      <p:pic>
        <p:nvPicPr>
          <p:cNvPr id="6" name="Picture 2" descr="http://apps.who.int/medicinedocs/documents/s4927e/p1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132856"/>
            <a:ext cx="25404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4005064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400" dirty="0">
                <a:latin typeface="Calibri" pitchFamily="34" charset="0"/>
                <a:cs typeface="Arial" charset="0"/>
              </a:rPr>
              <a:t>Флавоноиди</a:t>
            </a:r>
            <a:r>
              <a:rPr lang="en-US" sz="2400" dirty="0">
                <a:latin typeface="Calibri" pitchFamily="34" charset="0"/>
                <a:cs typeface="Arial" charset="0"/>
              </a:rPr>
              <a:t>  (</a:t>
            </a:r>
            <a:r>
              <a:rPr lang="sr-Cyrl-RS" sz="2400" dirty="0">
                <a:latin typeface="Calibri" pitchFamily="34" charset="0"/>
                <a:cs typeface="Arial" charset="0"/>
              </a:rPr>
              <a:t>хетерозиди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кверцентина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и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кемферола</a:t>
            </a:r>
            <a:r>
              <a:rPr lang="en-US" sz="2400" dirty="0">
                <a:latin typeface="Calibri" pitchFamily="34" charset="0"/>
                <a:cs typeface="Arial" charset="0"/>
              </a:rPr>
              <a:t>): </a:t>
            </a:r>
            <a:r>
              <a:rPr lang="sr-Cyrl-RS" sz="2400" dirty="0">
                <a:latin typeface="Calibri" pitchFamily="34" charset="0"/>
                <a:cs typeface="Arial" charset="0"/>
              </a:rPr>
              <a:t>доприносе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деловању</a:t>
            </a:r>
            <a:r>
              <a:rPr lang="en-US" sz="2400" dirty="0">
                <a:latin typeface="Calibri" pitchFamily="34" charset="0"/>
                <a:cs typeface="Arial" charset="0"/>
              </a:rPr>
              <a:t>.</a:t>
            </a:r>
          </a:p>
          <a:p>
            <a:endParaRPr lang="en-US" sz="2400" dirty="0">
              <a:latin typeface="Calibri" pitchFamily="34" charset="0"/>
              <a:cs typeface="Arial" charset="0"/>
            </a:endParaRPr>
          </a:p>
          <a:p>
            <a:r>
              <a:rPr lang="sr-Cyrl-RS" sz="2400" b="1" u="sng" dirty="0">
                <a:latin typeface="Calibri" pitchFamily="34" charset="0"/>
                <a:cs typeface="Arial" charset="0"/>
              </a:rPr>
              <a:t>Суви</a:t>
            </a:r>
            <a:r>
              <a:rPr lang="en-US" sz="2400" b="1" u="sng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u="sng" dirty="0">
                <a:latin typeface="Calibri" pitchFamily="34" charset="0"/>
                <a:cs typeface="Arial" charset="0"/>
              </a:rPr>
              <a:t>стандадизовани</a:t>
            </a:r>
            <a:r>
              <a:rPr lang="en-US" sz="2400" b="1" u="sng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u="sng" dirty="0">
                <a:latin typeface="Calibri" pitchFamily="34" charset="0"/>
                <a:cs typeface="Arial" charset="0"/>
              </a:rPr>
              <a:t>екстракт</a:t>
            </a:r>
            <a:r>
              <a:rPr lang="en-US" sz="2400" b="1" u="sng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u="sng" dirty="0">
                <a:latin typeface="Calibri" pitchFamily="34" charset="0"/>
                <a:cs typeface="Arial" charset="0"/>
              </a:rPr>
              <a:t>семена</a:t>
            </a:r>
            <a:r>
              <a:rPr lang="en-US" sz="2400" b="1" u="sng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u="sng" dirty="0">
                <a:latin typeface="Calibri" pitchFamily="34" charset="0"/>
                <a:cs typeface="Arial" charset="0"/>
              </a:rPr>
              <a:t>дивљег</a:t>
            </a:r>
            <a:r>
              <a:rPr lang="en-US" sz="2400" b="1" u="sng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u="sng" dirty="0">
                <a:latin typeface="Calibri" pitchFamily="34" charset="0"/>
                <a:cs typeface="Arial" charset="0"/>
              </a:rPr>
              <a:t>кестена</a:t>
            </a:r>
            <a:r>
              <a:rPr lang="en-US" sz="2400" b="1" u="sng" dirty="0">
                <a:latin typeface="Calibri" pitchFamily="34" charset="0"/>
                <a:cs typeface="Arial" charset="0"/>
              </a:rPr>
              <a:t>, </a:t>
            </a:r>
            <a:endParaRPr lang="en-US" sz="2400" b="1" i="1" u="sng" dirty="0">
              <a:latin typeface="Calibri" pitchFamily="34" charset="0"/>
              <a:cs typeface="Arial" charset="0"/>
            </a:endParaRPr>
          </a:p>
          <a:p>
            <a:r>
              <a:rPr lang="sr-Cyrl-RS" sz="2400" b="1" dirty="0">
                <a:latin typeface="Calibri" pitchFamily="34" charset="0"/>
                <a:cs typeface="Arial" charset="0"/>
              </a:rPr>
              <a:t>Екстракционо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средство</a:t>
            </a:r>
            <a:r>
              <a:rPr lang="en-US" sz="2400" b="1" dirty="0">
                <a:latin typeface="Calibri" pitchFamily="34" charset="0"/>
                <a:cs typeface="Arial" charset="0"/>
              </a:rPr>
              <a:t>: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етанол</a:t>
            </a:r>
            <a:r>
              <a:rPr lang="en-US" sz="2400" b="1" dirty="0">
                <a:latin typeface="Calibri" pitchFamily="34" charset="0"/>
                <a:cs typeface="Arial" charset="0"/>
              </a:rPr>
              <a:t> 40-80% (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В</a:t>
            </a:r>
            <a:r>
              <a:rPr lang="en-US" sz="2400" b="1" dirty="0">
                <a:latin typeface="Calibri" pitchFamily="34" charset="0"/>
                <a:cs typeface="Arial" charset="0"/>
              </a:rPr>
              <a:t>/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В</a:t>
            </a:r>
            <a:r>
              <a:rPr lang="en-US" sz="2400" b="1" dirty="0">
                <a:latin typeface="Calibri" pitchFamily="34" charset="0"/>
                <a:cs typeface="Arial" charset="0"/>
              </a:rPr>
              <a:t>)</a:t>
            </a:r>
          </a:p>
          <a:p>
            <a:r>
              <a:rPr lang="sr-Cyrl-RS" sz="2400" b="1" dirty="0">
                <a:latin typeface="Calibri" pitchFamily="34" charset="0"/>
                <a:cs typeface="Arial" charset="0"/>
              </a:rPr>
              <a:t>Садржај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тритерпенских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сапонозида</a:t>
            </a:r>
            <a:r>
              <a:rPr lang="en-US" sz="2400" b="1" dirty="0">
                <a:latin typeface="Calibri" pitchFamily="34" charset="0"/>
                <a:cs typeface="Arial" charset="0"/>
              </a:rPr>
              <a:t>,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израчунато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као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есцин</a:t>
            </a:r>
            <a:r>
              <a:rPr lang="en-US" sz="2400" b="1" dirty="0">
                <a:latin typeface="Calibri" pitchFamily="34" charset="0"/>
                <a:cs typeface="Arial" charset="0"/>
              </a:rPr>
              <a:t>: 16-28%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Фармаколошко</a:t>
            </a:r>
            <a:r>
              <a:rPr lang="en-US" sz="3200" dirty="0"/>
              <a:t> </a:t>
            </a:r>
            <a:r>
              <a:rPr lang="sr-Cyrl-RS" sz="3200" dirty="0"/>
              <a:t>деловање</a:t>
            </a:r>
            <a:r>
              <a:rPr lang="en-US" sz="3200" dirty="0"/>
              <a:t> </a:t>
            </a:r>
            <a:r>
              <a:rPr lang="sr-Cyrl-RS" sz="3200" dirty="0"/>
              <a:t>стандардизованог</a:t>
            </a:r>
            <a:r>
              <a:rPr lang="en-US" sz="3200" dirty="0"/>
              <a:t> </a:t>
            </a:r>
            <a:r>
              <a:rPr lang="sr-Cyrl-RS" sz="3200" dirty="0"/>
              <a:t>сувог</a:t>
            </a:r>
            <a:r>
              <a:rPr lang="en-US" sz="3200" dirty="0"/>
              <a:t> </a:t>
            </a:r>
            <a:r>
              <a:rPr lang="sr-Cyrl-RS" sz="3200" dirty="0"/>
              <a:t>екстракта</a:t>
            </a:r>
            <a:r>
              <a:rPr lang="en-US" sz="3200" dirty="0"/>
              <a:t> </a:t>
            </a:r>
            <a:r>
              <a:rPr lang="sr-Cyrl-RS" sz="3200" dirty="0"/>
              <a:t>семена</a:t>
            </a:r>
            <a:r>
              <a:rPr lang="en-US" sz="3200" dirty="0"/>
              <a:t> </a:t>
            </a:r>
            <a:r>
              <a:rPr lang="sr-Cyrl-RS" sz="3200" dirty="0"/>
              <a:t>дивљег</a:t>
            </a:r>
            <a:r>
              <a:rPr lang="en-US" sz="3200" dirty="0"/>
              <a:t> </a:t>
            </a:r>
            <a:r>
              <a:rPr lang="sr-Cyrl-RS" sz="3200" dirty="0"/>
              <a:t>кестена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0" y="1114889"/>
            <a:ext cx="8927976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sr-Latn-CS" sz="2400" b="1" dirty="0"/>
              <a:t>1</a:t>
            </a:r>
            <a:r>
              <a:rPr lang="sr-Latn-CS" sz="2400" dirty="0"/>
              <a:t>.</a:t>
            </a:r>
            <a:r>
              <a:rPr lang="en-US" sz="2400" dirty="0"/>
              <a:t> </a:t>
            </a:r>
            <a:r>
              <a:rPr lang="sr-Cyrl-RS" sz="2400" b="1" dirty="0"/>
              <a:t>Делује</a:t>
            </a:r>
            <a:r>
              <a:rPr lang="en-US" sz="2400" b="1" dirty="0"/>
              <a:t> </a:t>
            </a:r>
            <a:r>
              <a:rPr lang="sr-Cyrl-RS" sz="2400" b="1" dirty="0"/>
              <a:t>вазопротективно</a:t>
            </a:r>
            <a:r>
              <a:rPr lang="en-US" sz="2400" b="1" dirty="0"/>
              <a:t> </a:t>
            </a:r>
            <a:r>
              <a:rPr lang="en-US" sz="2400" dirty="0"/>
              <a:t>(</a:t>
            </a:r>
            <a:r>
              <a:rPr lang="sr-Cyrl-RS" sz="2400" dirty="0"/>
              <a:t>смањује</a:t>
            </a:r>
            <a:r>
              <a:rPr lang="en-US" sz="2400" dirty="0"/>
              <a:t> </a:t>
            </a:r>
            <a:r>
              <a:rPr lang="sr-Cyrl-RS" sz="2400" dirty="0"/>
              <a:t>пермеабилност</a:t>
            </a:r>
            <a:r>
              <a:rPr lang="en-US" sz="2400" dirty="0"/>
              <a:t> </a:t>
            </a:r>
            <a:r>
              <a:rPr lang="sr-Cyrl-RS" sz="2400" dirty="0"/>
              <a:t>зидова</a:t>
            </a:r>
            <a:r>
              <a:rPr lang="sr-Latn-CS" sz="2400" dirty="0"/>
              <a:t> </a:t>
            </a:r>
            <a:r>
              <a:rPr lang="sr-Cyrl-RS" sz="2400" dirty="0"/>
              <a:t>капилара</a:t>
            </a:r>
            <a:r>
              <a:rPr lang="en-US" sz="2400" dirty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sr-Cyrl-RS" sz="2400" dirty="0"/>
              <a:t>Смањује</a:t>
            </a:r>
            <a:r>
              <a:rPr lang="en-US" sz="2400" dirty="0"/>
              <a:t> </a:t>
            </a:r>
            <a:r>
              <a:rPr lang="sr-Cyrl-RS" sz="2400" dirty="0"/>
              <a:t>активност</a:t>
            </a:r>
            <a:r>
              <a:rPr lang="en-US" sz="2400" dirty="0"/>
              <a:t> </a:t>
            </a:r>
            <a:r>
              <a:rPr lang="sr-Cyrl-RS" sz="2400" dirty="0"/>
              <a:t>ензима</a:t>
            </a:r>
            <a:r>
              <a:rPr lang="en-US" sz="2400" dirty="0"/>
              <a:t> </a:t>
            </a:r>
            <a:r>
              <a:rPr lang="sr-Cyrl-RS" sz="2400" dirty="0"/>
              <a:t>који</a:t>
            </a:r>
            <a:r>
              <a:rPr lang="en-US" sz="2400" dirty="0"/>
              <a:t> </a:t>
            </a:r>
            <a:r>
              <a:rPr lang="sr-Cyrl-RS" sz="2400" dirty="0"/>
              <a:t>катализују</a:t>
            </a:r>
            <a:r>
              <a:rPr lang="en-US" sz="2400" dirty="0"/>
              <a:t> </a:t>
            </a:r>
            <a:r>
              <a:rPr lang="sr-Cyrl-RS" sz="2400" dirty="0"/>
              <a:t>разградњу</a:t>
            </a:r>
            <a:r>
              <a:rPr lang="en-US" sz="2400" dirty="0"/>
              <a:t> </a:t>
            </a:r>
            <a:r>
              <a:rPr lang="sr-Cyrl-RS" sz="2400" b="1" dirty="0"/>
              <a:t>гликокаликса</a:t>
            </a:r>
            <a:r>
              <a:rPr lang="en-US" sz="2400" dirty="0"/>
              <a:t> – </a:t>
            </a:r>
            <a:r>
              <a:rPr lang="sr-Cyrl-RS" sz="2400" dirty="0"/>
              <a:t>протеогликана</a:t>
            </a:r>
            <a:r>
              <a:rPr lang="en-US" sz="2400" dirty="0"/>
              <a:t> </a:t>
            </a:r>
            <a:r>
              <a:rPr lang="sr-Cyrl-RS" sz="2400" dirty="0"/>
              <a:t>који</a:t>
            </a:r>
            <a:r>
              <a:rPr lang="en-US" sz="2400" dirty="0"/>
              <a:t> </a:t>
            </a:r>
            <a:r>
              <a:rPr lang="sr-Cyrl-RS" sz="2400" dirty="0"/>
              <a:t>улазе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састав</a:t>
            </a:r>
            <a:r>
              <a:rPr lang="en-US" sz="2400" dirty="0"/>
              <a:t> </a:t>
            </a:r>
            <a:r>
              <a:rPr lang="sr-Cyrl-RS" sz="2400" dirty="0"/>
              <a:t>зида</a:t>
            </a:r>
            <a:r>
              <a:rPr lang="en-US" sz="2400" dirty="0"/>
              <a:t> </a:t>
            </a:r>
            <a:r>
              <a:rPr lang="sr-Cyrl-RS" sz="2400" dirty="0"/>
              <a:t>капилара</a:t>
            </a:r>
            <a:endParaRPr lang="sr-Latn-CS" sz="2400" dirty="0"/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sr-Latn-CS" sz="2400" dirty="0"/>
              <a:t>2</a:t>
            </a:r>
            <a:r>
              <a:rPr lang="en-US" sz="2400" dirty="0"/>
              <a:t> </a:t>
            </a:r>
            <a:r>
              <a:rPr lang="sr-Latn-CS" sz="2400" dirty="0"/>
              <a:t>.</a:t>
            </a:r>
            <a:r>
              <a:rPr lang="sr-Cyrl-RS" sz="2400" b="1" dirty="0"/>
              <a:t>Делује</a:t>
            </a:r>
            <a:r>
              <a:rPr lang="en-US" sz="2400" b="1" dirty="0"/>
              <a:t> </a:t>
            </a:r>
            <a:r>
              <a:rPr lang="sr-Cyrl-RS" sz="2400" b="1" dirty="0"/>
              <a:t>антиедематозно</a:t>
            </a:r>
            <a:endParaRPr lang="sr-Latn-CS" sz="2400" b="1" dirty="0"/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sr-Latn-CS" sz="2400" dirty="0"/>
              <a:t>3.</a:t>
            </a:r>
            <a:r>
              <a:rPr lang="en-US" sz="2400" dirty="0"/>
              <a:t> </a:t>
            </a:r>
            <a:r>
              <a:rPr lang="sr-Cyrl-RS" sz="2400" b="1" dirty="0"/>
              <a:t>Повећава</a:t>
            </a:r>
            <a:r>
              <a:rPr lang="en-US" sz="2400" b="1" dirty="0"/>
              <a:t> </a:t>
            </a:r>
            <a:r>
              <a:rPr lang="sr-Cyrl-RS" sz="2400" b="1" dirty="0"/>
              <a:t>тонус</a:t>
            </a:r>
            <a:r>
              <a:rPr lang="en-US" sz="2400" b="1" dirty="0"/>
              <a:t> </a:t>
            </a:r>
            <a:r>
              <a:rPr lang="sr-Cyrl-RS" sz="2400" b="1" dirty="0"/>
              <a:t>вена</a:t>
            </a:r>
            <a:endParaRPr lang="en-US" sz="2400" b="1" dirty="0"/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sr-Latn-CS" sz="2400" dirty="0"/>
              <a:t>4.</a:t>
            </a:r>
            <a:r>
              <a:rPr lang="en-US" sz="2400" dirty="0"/>
              <a:t> </a:t>
            </a:r>
            <a:r>
              <a:rPr lang="sr-Cyrl-RS" sz="2400" b="1" dirty="0"/>
              <a:t>Смањује</a:t>
            </a:r>
            <a:r>
              <a:rPr lang="en-US" sz="2400" b="1" dirty="0"/>
              <a:t> </a:t>
            </a:r>
            <a:r>
              <a:rPr lang="sr-Cyrl-RS" sz="2400" b="1" dirty="0"/>
              <a:t>вискозитет </a:t>
            </a:r>
            <a:r>
              <a:rPr lang="en-US" sz="2400" b="1" dirty="0"/>
              <a:t> </a:t>
            </a:r>
            <a:r>
              <a:rPr lang="sr-Cyrl-RS" sz="2400" b="1" dirty="0"/>
              <a:t>венске</a:t>
            </a:r>
            <a:r>
              <a:rPr lang="en-US" sz="2400" b="1" dirty="0"/>
              <a:t> </a:t>
            </a:r>
            <a:r>
              <a:rPr lang="sr-Cyrl-RS" sz="2400" b="1" dirty="0"/>
              <a:t>крви</a:t>
            </a:r>
            <a:r>
              <a:rPr lang="en-US" sz="2400" b="1" dirty="0"/>
              <a:t> </a:t>
            </a:r>
            <a:r>
              <a:rPr lang="sr-Cyrl-RS" sz="2400" b="1" dirty="0"/>
              <a:t>и</a:t>
            </a:r>
            <a:r>
              <a:rPr lang="en-US" sz="2400" b="1" dirty="0"/>
              <a:t> </a:t>
            </a:r>
            <a:r>
              <a:rPr lang="sr-Cyrl-RS" sz="2400" b="1" dirty="0"/>
              <a:t>убрзава</a:t>
            </a:r>
            <a:r>
              <a:rPr lang="en-US" sz="2400" b="1" dirty="0"/>
              <a:t> </a:t>
            </a:r>
            <a:r>
              <a:rPr lang="sr-Cyrl-RS" sz="2400" b="1" dirty="0"/>
              <a:t>њен</a:t>
            </a:r>
            <a:r>
              <a:rPr lang="en-US" sz="2400" b="1" dirty="0"/>
              <a:t> </a:t>
            </a:r>
            <a:r>
              <a:rPr lang="sr-Cyrl-RS" sz="2400" b="1" dirty="0"/>
              <a:t>проток</a:t>
            </a:r>
            <a:r>
              <a:rPr lang="en-US" sz="2400" b="1" dirty="0"/>
              <a:t> </a:t>
            </a:r>
            <a:r>
              <a:rPr lang="sr-Cyrl-RS" sz="2400" b="1" dirty="0"/>
              <a:t>ка</a:t>
            </a:r>
            <a:r>
              <a:rPr lang="en-US" sz="2400" b="1" dirty="0"/>
              <a:t> </a:t>
            </a:r>
            <a:r>
              <a:rPr lang="sr-Cyrl-RS" sz="2400" b="1" dirty="0"/>
              <a:t>срцу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sr-Latn-CS" sz="2400" dirty="0"/>
              <a:t>5.</a:t>
            </a:r>
            <a:r>
              <a:rPr lang="en-US" sz="2400" dirty="0"/>
              <a:t> </a:t>
            </a:r>
            <a:r>
              <a:rPr lang="sr-Cyrl-RS" sz="2400" b="1" dirty="0"/>
              <a:t>Делује</a:t>
            </a:r>
            <a:r>
              <a:rPr lang="en-US" sz="2400" b="1" dirty="0"/>
              <a:t> </a:t>
            </a:r>
            <a:r>
              <a:rPr lang="sr-Cyrl-RS" sz="2400" b="1" dirty="0"/>
              <a:t>антиинфламаторно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2400" dirty="0"/>
          </a:p>
          <a:p>
            <a:pPr>
              <a:lnSpc>
                <a:spcPct val="90000"/>
              </a:lnSpc>
              <a:defRPr/>
            </a:pPr>
            <a:r>
              <a:rPr lang="sr-Latn-CS" sz="2400" dirty="0"/>
              <a:t>6.</a:t>
            </a:r>
            <a:r>
              <a:rPr lang="en-US" sz="2400" dirty="0"/>
              <a:t> </a:t>
            </a:r>
            <a:r>
              <a:rPr lang="sr-Cyrl-RS" sz="2400" b="1" dirty="0"/>
              <a:t>Делује</a:t>
            </a:r>
            <a:r>
              <a:rPr lang="en-US" sz="2400" b="1" dirty="0"/>
              <a:t> </a:t>
            </a:r>
            <a:r>
              <a:rPr lang="sr-Cyrl-RS" sz="2400" b="1" dirty="0"/>
              <a:t>антиоксидантно</a:t>
            </a:r>
            <a:r>
              <a:rPr lang="en-US" sz="2400" dirty="0"/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z="2800" b="1" dirty="0"/>
              <a:t>Терапијска</a:t>
            </a:r>
            <a:r>
              <a:rPr lang="en-US" sz="2800" b="1" dirty="0"/>
              <a:t> </a:t>
            </a:r>
            <a:r>
              <a:rPr lang="sr-Cyrl-RS" sz="2800" b="1" dirty="0"/>
              <a:t>ефикасност</a:t>
            </a:r>
            <a:r>
              <a:rPr lang="en-US" sz="2800" b="1" dirty="0"/>
              <a:t> </a:t>
            </a:r>
            <a:r>
              <a:rPr lang="sr-Cyrl-RS" sz="2800" b="1" dirty="0"/>
              <a:t>стандардизованог</a:t>
            </a:r>
            <a:r>
              <a:rPr lang="en-US" sz="2800" b="1" dirty="0"/>
              <a:t> </a:t>
            </a:r>
            <a:r>
              <a:rPr lang="sr-Cyrl-RS" sz="2800" b="1" dirty="0"/>
              <a:t>сувог</a:t>
            </a:r>
            <a:r>
              <a:rPr lang="en-US" sz="2800" b="1" dirty="0"/>
              <a:t> </a:t>
            </a:r>
            <a:r>
              <a:rPr lang="sr-Cyrl-RS" sz="2800" b="1" dirty="0"/>
              <a:t>екстракта</a:t>
            </a:r>
            <a:r>
              <a:rPr lang="en-US" sz="2800" b="1" dirty="0"/>
              <a:t> </a:t>
            </a:r>
            <a:r>
              <a:rPr lang="sr-Cyrl-RS" sz="2800" b="1" dirty="0"/>
              <a:t>семена</a:t>
            </a:r>
            <a:r>
              <a:rPr lang="en-US" sz="2800" b="1" dirty="0"/>
              <a:t> </a:t>
            </a:r>
            <a:r>
              <a:rPr lang="sr-Cyrl-RS" sz="2800" b="1" dirty="0"/>
              <a:t>дивљег</a:t>
            </a:r>
            <a:r>
              <a:rPr lang="en-US" sz="2800" b="1" dirty="0"/>
              <a:t> </a:t>
            </a:r>
            <a:r>
              <a:rPr lang="sr-Cyrl-RS" sz="2800" b="1" dirty="0"/>
              <a:t>кестена</a:t>
            </a:r>
            <a:r>
              <a:rPr lang="en-US" sz="2800" b="1" dirty="0"/>
              <a:t> </a:t>
            </a:r>
            <a:r>
              <a:rPr lang="sr-Cyrl-RS" sz="2800" b="1" dirty="0"/>
              <a:t>је</a:t>
            </a:r>
            <a:r>
              <a:rPr lang="en-US" sz="2800" b="1" dirty="0"/>
              <a:t> </a:t>
            </a:r>
            <a:r>
              <a:rPr lang="sr-Cyrl-RS" sz="2800" b="1" dirty="0"/>
              <a:t>клинички</a:t>
            </a:r>
            <a:r>
              <a:rPr lang="en-US" sz="2800" b="1" dirty="0"/>
              <a:t> </a:t>
            </a:r>
            <a:r>
              <a:rPr lang="sr-Cyrl-RS" sz="2800" b="1" dirty="0"/>
              <a:t>потврђена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2044006"/>
            <a:ext cx="6858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2800" dirty="0"/>
              <a:t>Мета</a:t>
            </a:r>
            <a:r>
              <a:rPr lang="en-US" sz="2800" dirty="0"/>
              <a:t> </a:t>
            </a:r>
            <a:r>
              <a:rPr lang="sr-Cyrl-RS" sz="2800" dirty="0"/>
              <a:t>анализа</a:t>
            </a:r>
            <a:r>
              <a:rPr lang="en-US" sz="2800" dirty="0"/>
              <a:t> 17 </a:t>
            </a:r>
            <a:r>
              <a:rPr lang="sr-Cyrl-RS" sz="2800" dirty="0"/>
              <a:t>клиничких</a:t>
            </a:r>
            <a:r>
              <a:rPr lang="en-US" sz="2800" dirty="0"/>
              <a:t> </a:t>
            </a:r>
            <a:r>
              <a:rPr lang="sr-Cyrl-RS" sz="2800" dirty="0"/>
              <a:t>студија</a:t>
            </a:r>
            <a:r>
              <a:rPr lang="en-US" sz="2800" dirty="0"/>
              <a:t> </a:t>
            </a:r>
            <a:r>
              <a:rPr lang="sr-Cyrl-RS" sz="2800" dirty="0"/>
              <a:t>показала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r>
              <a:rPr lang="en-US" sz="2800" dirty="0"/>
              <a:t> </a:t>
            </a:r>
            <a:r>
              <a:rPr lang="sr-Cyrl-RS" sz="2800" dirty="0"/>
              <a:t>да</a:t>
            </a:r>
            <a:r>
              <a:rPr lang="en-US" sz="2800" dirty="0"/>
              <a:t> </a:t>
            </a:r>
            <a:r>
              <a:rPr lang="sr-Cyrl-RS" sz="2800" dirty="0"/>
              <a:t>екстракт</a:t>
            </a:r>
            <a:r>
              <a:rPr lang="en-US" sz="2800" dirty="0"/>
              <a:t>, </a:t>
            </a:r>
            <a:r>
              <a:rPr lang="sr-Cyrl-RS" sz="2800" dirty="0"/>
              <a:t>апликован</a:t>
            </a:r>
            <a:r>
              <a:rPr lang="en-US" sz="2800" dirty="0"/>
              <a:t> </a:t>
            </a:r>
            <a:r>
              <a:rPr lang="sr-Cyrl-RS" sz="2800" dirty="0"/>
              <a:t>перорално</a:t>
            </a:r>
            <a:r>
              <a:rPr lang="en-US" sz="2800" dirty="0"/>
              <a:t>:</a:t>
            </a:r>
            <a:endParaRPr lang="sr-Latn-CS" sz="2800" dirty="0"/>
          </a:p>
          <a:p>
            <a:pPr>
              <a:defRPr/>
            </a:pPr>
            <a:endParaRPr lang="en-US" sz="2800" dirty="0"/>
          </a:p>
          <a:p>
            <a:pPr>
              <a:buFont typeface="Wingdings" pitchFamily="2" charset="2"/>
              <a:buChar char="ü"/>
              <a:defRPr/>
            </a:pPr>
            <a:r>
              <a:rPr lang="sr-Cyrl-RS" sz="2800" dirty="0"/>
              <a:t>значајно</a:t>
            </a:r>
            <a:r>
              <a:rPr lang="en-US" sz="2800" dirty="0"/>
              <a:t> </a:t>
            </a:r>
            <a:r>
              <a:rPr lang="sr-Cyrl-RS" sz="2800" dirty="0"/>
              <a:t>редукује</a:t>
            </a:r>
            <a:r>
              <a:rPr lang="en-US" sz="2800" dirty="0"/>
              <a:t> </a:t>
            </a:r>
            <a:r>
              <a:rPr lang="sr-Cyrl-RS" sz="2800" dirty="0"/>
              <a:t>симптоме</a:t>
            </a:r>
            <a:r>
              <a:rPr lang="en-US" sz="2800" dirty="0"/>
              <a:t> </a:t>
            </a:r>
            <a:r>
              <a:rPr lang="sr-Cyrl-RS" sz="2800" dirty="0"/>
              <a:t>ХВИ</a:t>
            </a:r>
            <a:r>
              <a:rPr lang="en-US" sz="2800" dirty="0"/>
              <a:t> (</a:t>
            </a:r>
            <a:r>
              <a:rPr lang="sr-Cyrl-RS" sz="2800" dirty="0"/>
              <a:t>едеми</a:t>
            </a:r>
            <a:r>
              <a:rPr lang="en-US" sz="2800" dirty="0"/>
              <a:t>, </a:t>
            </a:r>
            <a:r>
              <a:rPr lang="sr-Cyrl-RS" sz="2800" dirty="0"/>
              <a:t>бол</a:t>
            </a:r>
            <a:r>
              <a:rPr lang="en-US" sz="2800" dirty="0"/>
              <a:t>, </a:t>
            </a:r>
            <a:r>
              <a:rPr lang="sr-Cyrl-RS" sz="2800" dirty="0"/>
              <a:t>свраб</a:t>
            </a:r>
            <a:r>
              <a:rPr lang="en-US" sz="2800" dirty="0"/>
              <a:t>, </a:t>
            </a:r>
            <a:r>
              <a:rPr lang="sr-Cyrl-RS" sz="2800" dirty="0"/>
              <a:t>осећај</a:t>
            </a:r>
            <a:r>
              <a:rPr lang="en-US" sz="2800" dirty="0"/>
              <a:t> </a:t>
            </a:r>
            <a:r>
              <a:rPr lang="sr-Cyrl-RS" sz="2800" dirty="0"/>
              <a:t>тежине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др</a:t>
            </a:r>
            <a:r>
              <a:rPr lang="en-US" sz="2800" dirty="0"/>
              <a:t>.)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поређењу</a:t>
            </a:r>
            <a:r>
              <a:rPr lang="en-US" sz="2800" dirty="0"/>
              <a:t> </a:t>
            </a:r>
            <a:r>
              <a:rPr lang="sr-Cyrl-RS" sz="2800" dirty="0"/>
              <a:t>са</a:t>
            </a:r>
            <a:r>
              <a:rPr lang="en-US" sz="2800" dirty="0"/>
              <a:t> </a:t>
            </a:r>
            <a:r>
              <a:rPr lang="sr-Cyrl-RS" sz="2800" dirty="0"/>
              <a:t>плацебом</a:t>
            </a:r>
            <a:endParaRPr lang="sr-Latn-CS" sz="2800" dirty="0"/>
          </a:p>
          <a:p>
            <a:pPr>
              <a:defRPr/>
            </a:pPr>
            <a:endParaRPr lang="en-US" sz="2800" dirty="0"/>
          </a:p>
          <a:p>
            <a:pPr>
              <a:buFont typeface="Wingdings" pitchFamily="2" charset="2"/>
              <a:buChar char="ü"/>
              <a:defRPr/>
            </a:pPr>
            <a:r>
              <a:rPr lang="sr-Cyrl-RS" sz="2800" dirty="0"/>
              <a:t>ефикасан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r>
              <a:rPr lang="en-US" sz="2800" dirty="0"/>
              <a:t> </a:t>
            </a:r>
            <a:r>
              <a:rPr lang="sr-Cyrl-RS" sz="2800" dirty="0"/>
              <a:t>као</a:t>
            </a:r>
            <a:r>
              <a:rPr lang="en-US" sz="2800" dirty="0"/>
              <a:t> </a:t>
            </a:r>
            <a:r>
              <a:rPr lang="sr-Cyrl-RS" sz="2800" b="1" dirty="0"/>
              <a:t>хидроксиетилрутин</a:t>
            </a:r>
            <a:endParaRPr lang="sr-Latn-CS" sz="2800" b="1" dirty="0"/>
          </a:p>
          <a:p>
            <a:pPr>
              <a:defRPr/>
            </a:pPr>
            <a:endParaRPr lang="en-US" sz="2800" dirty="0"/>
          </a:p>
          <a:p>
            <a:pPr>
              <a:buFont typeface="Wingdings" pitchFamily="2" charset="2"/>
              <a:buChar char="ü"/>
              <a:defRPr/>
            </a:pPr>
            <a:r>
              <a:rPr lang="sr-Cyrl-RS" sz="2800" dirty="0"/>
              <a:t>безбедан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endParaRPr lang="en-US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429000"/>
            <a:ext cx="3048000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latin typeface="Arial" charset="0"/>
              </a:rPr>
              <a:t>Кардиоваскуларне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болести</a:t>
            </a:r>
            <a:r>
              <a:rPr lang="sr-Latn-CS" b="1" dirty="0">
                <a:latin typeface="Arial" charset="0"/>
              </a:rPr>
              <a:t> (</a:t>
            </a:r>
            <a:r>
              <a:rPr lang="sr-Cyrl-RS" b="1" dirty="0">
                <a:latin typeface="Arial" charset="0"/>
              </a:rPr>
              <a:t>КВБ</a:t>
            </a:r>
            <a:r>
              <a:rPr lang="sr-Latn-CS" b="1" dirty="0">
                <a:latin typeface="Arial" charset="0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546848" cy="4389120"/>
          </a:xfrm>
        </p:spPr>
        <p:txBody>
          <a:bodyPr/>
          <a:lstStyle/>
          <a:p>
            <a:r>
              <a:rPr lang="sr-Cyrl-RS" b="1" u="sng" dirty="0"/>
              <a:t>Дефиниција</a:t>
            </a:r>
            <a:r>
              <a:rPr lang="en-US" b="1" dirty="0"/>
              <a:t>:</a:t>
            </a:r>
            <a:r>
              <a:rPr lang="en-US" sz="2400" dirty="0"/>
              <a:t> </a:t>
            </a:r>
            <a:r>
              <a:rPr lang="sr-Cyrl-RS" sz="2400" dirty="0"/>
              <a:t>КВБ</a:t>
            </a:r>
            <a:r>
              <a:rPr lang="sr-Latn-CS" sz="2400" dirty="0"/>
              <a:t> </a:t>
            </a:r>
            <a:r>
              <a:rPr lang="sr-Cyrl-RS" sz="2400" dirty="0"/>
              <a:t>су</a:t>
            </a:r>
            <a:r>
              <a:rPr lang="sr-Latn-CS" sz="2400" dirty="0"/>
              <a:t> </a:t>
            </a:r>
            <a:r>
              <a:rPr lang="sr-Cyrl-RS" sz="2400" dirty="0"/>
              <a:t>болести</a:t>
            </a:r>
            <a:r>
              <a:rPr lang="sr-Latn-CS" sz="2400" dirty="0"/>
              <a:t> </a:t>
            </a:r>
            <a:r>
              <a:rPr lang="sr-Cyrl-RS" sz="2400" dirty="0"/>
              <a:t>крвних</a:t>
            </a:r>
            <a:r>
              <a:rPr lang="sr-Latn-CS" sz="2400" dirty="0"/>
              <a:t> </a:t>
            </a:r>
            <a:r>
              <a:rPr lang="sr-Cyrl-RS" sz="2400" dirty="0"/>
              <a:t>судова</a:t>
            </a:r>
            <a:r>
              <a:rPr lang="sr-Latn-CS" sz="2400" dirty="0"/>
              <a:t> </a:t>
            </a:r>
            <a:r>
              <a:rPr lang="sr-Cyrl-RS" sz="2400" dirty="0"/>
              <a:t>који</a:t>
            </a:r>
            <a:r>
              <a:rPr lang="sr-Latn-CS" sz="2400" dirty="0"/>
              <a:t> </a:t>
            </a:r>
            <a:r>
              <a:rPr lang="sr-Cyrl-RS" sz="2400" dirty="0"/>
              <a:t>допремају</a:t>
            </a:r>
            <a:r>
              <a:rPr lang="sr-Latn-CS" sz="2400" dirty="0"/>
              <a:t> </a:t>
            </a:r>
            <a:r>
              <a:rPr lang="sr-Cyrl-RS" sz="2400" dirty="0"/>
              <a:t>крв</a:t>
            </a:r>
            <a:r>
              <a:rPr lang="sr-Latn-CS" sz="2400" dirty="0"/>
              <a:t> </a:t>
            </a:r>
            <a:r>
              <a:rPr lang="sr-Cyrl-RS" sz="2400" dirty="0"/>
              <a:t>срцу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другим</a:t>
            </a:r>
            <a:r>
              <a:rPr lang="sr-Latn-CS" sz="2400" dirty="0"/>
              <a:t> </a:t>
            </a:r>
            <a:r>
              <a:rPr lang="sr-Cyrl-RS" sz="2400" dirty="0"/>
              <a:t>органима</a:t>
            </a:r>
            <a:r>
              <a:rPr lang="sr-Latn-CS" sz="2400" dirty="0"/>
              <a:t>, </a:t>
            </a:r>
            <a:r>
              <a:rPr lang="sr-Cyrl-RS" sz="2400" dirty="0"/>
              <a:t>као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самог</a:t>
            </a:r>
            <a:r>
              <a:rPr lang="sr-Latn-CS" sz="2400" dirty="0"/>
              <a:t> </a:t>
            </a:r>
            <a:r>
              <a:rPr lang="sr-Cyrl-RS" sz="2400" dirty="0"/>
              <a:t>срца</a:t>
            </a:r>
            <a:r>
              <a:rPr lang="sr-Latn-CS" sz="2400" dirty="0"/>
              <a:t>. </a:t>
            </a:r>
            <a:r>
              <a:rPr lang="sr-Cyrl-RS" sz="2400" dirty="0"/>
              <a:t>Најчешће</a:t>
            </a:r>
            <a:r>
              <a:rPr lang="sr-Latn-CS" sz="2400" dirty="0"/>
              <a:t> </a:t>
            </a:r>
            <a:r>
              <a:rPr lang="sr-Cyrl-RS" sz="2400" dirty="0"/>
              <a:t>КВБ</a:t>
            </a:r>
            <a:r>
              <a:rPr lang="sr-Latn-CS" sz="2400" dirty="0"/>
              <a:t> </a:t>
            </a:r>
            <a:r>
              <a:rPr lang="sr-Cyrl-RS" sz="2400" dirty="0"/>
              <a:t>су</a:t>
            </a:r>
            <a:r>
              <a:rPr lang="sr-Latn-CS" sz="2400" dirty="0"/>
              <a:t>: </a:t>
            </a:r>
            <a:r>
              <a:rPr lang="sr-Cyrl-RS" sz="2400" dirty="0"/>
              <a:t>коронарна</a:t>
            </a:r>
            <a:r>
              <a:rPr lang="sr-Latn-CS" sz="2400" dirty="0"/>
              <a:t> </a:t>
            </a:r>
            <a:r>
              <a:rPr lang="sr-Cyrl-RS" sz="2400" dirty="0"/>
              <a:t>болест</a:t>
            </a:r>
            <a:r>
              <a:rPr lang="sr-Latn-CS" sz="2400" dirty="0"/>
              <a:t>, </a:t>
            </a:r>
            <a:r>
              <a:rPr lang="sr-Cyrl-RS" sz="2400" dirty="0"/>
              <a:t>мождани</a:t>
            </a:r>
            <a:r>
              <a:rPr lang="sr-Latn-CS" sz="2400" dirty="0"/>
              <a:t> </a:t>
            </a:r>
            <a:r>
              <a:rPr lang="sr-Cyrl-RS" sz="2400" dirty="0"/>
              <a:t>удар</a:t>
            </a:r>
            <a:r>
              <a:rPr lang="sr-Latn-CS" sz="2400" dirty="0"/>
              <a:t>, </a:t>
            </a:r>
            <a:r>
              <a:rPr lang="sr-Cyrl-RS" sz="2400" dirty="0"/>
              <a:t>артеријска</a:t>
            </a:r>
            <a:r>
              <a:rPr lang="sr-Latn-CS" sz="2400" dirty="0"/>
              <a:t> </a:t>
            </a:r>
            <a:r>
              <a:rPr lang="sr-Cyrl-RS" sz="2400" dirty="0"/>
              <a:t>хипертензија</a:t>
            </a:r>
            <a:r>
              <a:rPr lang="sr-Latn-CS" sz="2400" dirty="0"/>
              <a:t>, </a:t>
            </a:r>
            <a:r>
              <a:rPr lang="sr-Cyrl-RS" sz="2400" dirty="0"/>
              <a:t>срчана</a:t>
            </a:r>
            <a:r>
              <a:rPr lang="sr-Latn-CS" sz="2400" dirty="0"/>
              <a:t> </a:t>
            </a:r>
            <a:r>
              <a:rPr lang="sr-Cyrl-RS" sz="2400" dirty="0"/>
              <a:t>инсуфицијенција</a:t>
            </a:r>
            <a:r>
              <a:rPr lang="sr-Latn-CS" sz="2400" dirty="0"/>
              <a:t>, </a:t>
            </a:r>
            <a:r>
              <a:rPr lang="sr-Cyrl-RS" sz="2400" dirty="0"/>
              <a:t>обољења</a:t>
            </a:r>
            <a:r>
              <a:rPr lang="sr-Latn-CS" sz="2400" dirty="0"/>
              <a:t> </a:t>
            </a:r>
            <a:r>
              <a:rPr lang="sr-Cyrl-RS" sz="2400" dirty="0"/>
              <a:t>периферних</a:t>
            </a:r>
            <a:r>
              <a:rPr lang="sr-Latn-CS" sz="2400" dirty="0"/>
              <a:t> </a:t>
            </a:r>
            <a:r>
              <a:rPr lang="sr-Cyrl-RS" sz="2400" dirty="0"/>
              <a:t>артерија</a:t>
            </a:r>
            <a:r>
              <a:rPr lang="sr-Latn-CS" sz="2400" dirty="0"/>
              <a:t>.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Биљни</a:t>
            </a:r>
            <a:r>
              <a:rPr lang="en-US" sz="3200" dirty="0"/>
              <a:t> </a:t>
            </a:r>
            <a:r>
              <a:rPr lang="sr-Cyrl-RS" sz="3200" dirty="0"/>
              <a:t>лекови</a:t>
            </a:r>
            <a:r>
              <a:rPr lang="en-US" sz="3200" dirty="0"/>
              <a:t> </a:t>
            </a:r>
            <a:r>
              <a:rPr lang="sr-Cyrl-RS" sz="3200" dirty="0"/>
              <a:t>на</a:t>
            </a:r>
            <a:r>
              <a:rPr lang="en-US" sz="3200" dirty="0"/>
              <a:t> </a:t>
            </a:r>
            <a:r>
              <a:rPr lang="sr-Cyrl-RS" sz="3200" dirty="0"/>
              <a:t>бази</a:t>
            </a:r>
            <a:r>
              <a:rPr lang="en-US" sz="3200" dirty="0"/>
              <a:t> </a:t>
            </a:r>
            <a:r>
              <a:rPr lang="sr-Cyrl-RS" sz="3200" dirty="0"/>
              <a:t>стандардизованог</a:t>
            </a:r>
            <a:r>
              <a:rPr lang="en-US" sz="3200" dirty="0"/>
              <a:t> </a:t>
            </a:r>
            <a:r>
              <a:rPr lang="sr-Cyrl-RS" sz="3200" dirty="0"/>
              <a:t>сувог</a:t>
            </a:r>
            <a:r>
              <a:rPr lang="en-US" sz="3200" dirty="0"/>
              <a:t> </a:t>
            </a:r>
            <a:r>
              <a:rPr lang="sr-Cyrl-RS" sz="3200" dirty="0"/>
              <a:t>екстракта</a:t>
            </a:r>
            <a:r>
              <a:rPr lang="en-US" sz="3200" dirty="0"/>
              <a:t> </a:t>
            </a:r>
            <a:r>
              <a:rPr lang="sr-Cyrl-RS" sz="3200" dirty="0"/>
              <a:t>семена</a:t>
            </a:r>
            <a:r>
              <a:rPr lang="en-US" sz="3200" dirty="0"/>
              <a:t> </a:t>
            </a:r>
            <a:r>
              <a:rPr lang="sr-Cyrl-RS" sz="3200" dirty="0"/>
              <a:t>дивљег</a:t>
            </a:r>
            <a:r>
              <a:rPr lang="en-US" sz="3200" dirty="0"/>
              <a:t> </a:t>
            </a:r>
            <a:r>
              <a:rPr lang="sr-Cyrl-RS" sz="3200" dirty="0"/>
              <a:t>кестена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51520" y="1164134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2800" b="1" dirty="0"/>
              <a:t>Индикације</a:t>
            </a:r>
            <a:endParaRPr lang="en-US" sz="2800" b="1" dirty="0"/>
          </a:p>
          <a:p>
            <a:pPr>
              <a:defRPr/>
            </a:pPr>
            <a:r>
              <a:rPr lang="sr-Latn-CS" sz="2800" dirty="0"/>
              <a:t>	</a:t>
            </a:r>
            <a:r>
              <a:rPr lang="sr-Cyrl-RS" sz="2800" dirty="0"/>
              <a:t>Третман</a:t>
            </a:r>
            <a:r>
              <a:rPr lang="en-US" sz="2800" dirty="0"/>
              <a:t> </a:t>
            </a:r>
            <a:r>
              <a:rPr lang="sr-Cyrl-RS" sz="2800" dirty="0"/>
              <a:t>ХВИ</a:t>
            </a:r>
            <a:r>
              <a:rPr lang="en-US" sz="2800" dirty="0"/>
              <a:t> </a:t>
            </a:r>
            <a:r>
              <a:rPr lang="sr-Cyrl-RS" sz="2800" dirty="0"/>
              <a:t>коју</a:t>
            </a:r>
            <a:r>
              <a:rPr lang="en-US" sz="2800" dirty="0"/>
              <a:t> </a:t>
            </a:r>
            <a:r>
              <a:rPr lang="sr-Cyrl-RS" sz="2800" dirty="0"/>
              <a:t>карактеришу</a:t>
            </a:r>
            <a:r>
              <a:rPr lang="en-US" sz="2800" dirty="0"/>
              <a:t>: </a:t>
            </a:r>
            <a:r>
              <a:rPr lang="sr-Cyrl-RS" sz="2800" dirty="0"/>
              <a:t>отечене</a:t>
            </a:r>
            <a:r>
              <a:rPr lang="en-US" sz="2800" dirty="0"/>
              <a:t> </a:t>
            </a:r>
            <a:r>
              <a:rPr lang="sr-Cyrl-RS" sz="2800" dirty="0"/>
              <a:t>ноге</a:t>
            </a:r>
            <a:r>
              <a:rPr lang="en-US" sz="2800" dirty="0"/>
              <a:t>, </a:t>
            </a:r>
            <a:r>
              <a:rPr lang="sr-Cyrl-RS" sz="2800" dirty="0"/>
              <a:t>свраб</a:t>
            </a:r>
            <a:r>
              <a:rPr lang="en-US" sz="2800" dirty="0"/>
              <a:t>, </a:t>
            </a:r>
            <a:r>
              <a:rPr lang="sr-Cyrl-RS" sz="2800" dirty="0"/>
              <a:t>варикозне</a:t>
            </a:r>
            <a:r>
              <a:rPr lang="en-US" sz="2800" dirty="0"/>
              <a:t> </a:t>
            </a:r>
            <a:r>
              <a:rPr lang="sr-Cyrl-RS" sz="2800" dirty="0"/>
              <a:t>вене</a:t>
            </a:r>
            <a:r>
              <a:rPr lang="en-US" sz="2800" dirty="0"/>
              <a:t>, </a:t>
            </a:r>
            <a:r>
              <a:rPr lang="sr-Cyrl-RS" sz="2800" dirty="0"/>
              <a:t>бол</a:t>
            </a:r>
            <a:r>
              <a:rPr lang="en-US" sz="2800" dirty="0"/>
              <a:t>, </a:t>
            </a:r>
            <a:r>
              <a:rPr lang="sr-Cyrl-RS" sz="2800" dirty="0"/>
              <a:t>пецкање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грчеви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endParaRPr lang="en-US" sz="2800" dirty="0"/>
          </a:p>
          <a:p>
            <a:pPr>
              <a:defRPr/>
            </a:pPr>
            <a:r>
              <a:rPr lang="sr-Cyrl-RS" sz="2800" b="1" dirty="0"/>
              <a:t>Начин</a:t>
            </a:r>
            <a:r>
              <a:rPr lang="en-US" sz="2800" b="1" dirty="0"/>
              <a:t> </a:t>
            </a:r>
            <a:r>
              <a:rPr lang="sr-Cyrl-RS" sz="2800" b="1" dirty="0"/>
              <a:t>примене</a:t>
            </a:r>
            <a:endParaRPr lang="en-US" sz="2800" b="1" dirty="0"/>
          </a:p>
          <a:p>
            <a:pPr>
              <a:defRPr/>
            </a:pPr>
            <a:r>
              <a:rPr lang="sr-Latn-CS" sz="2800" dirty="0"/>
              <a:t>	</a:t>
            </a:r>
            <a:r>
              <a:rPr lang="sr-Cyrl-RS" sz="2800" dirty="0"/>
              <a:t>перорално</a:t>
            </a:r>
            <a:endParaRPr lang="en-US" sz="2800" dirty="0"/>
          </a:p>
          <a:p>
            <a:pPr>
              <a:defRPr/>
            </a:pPr>
            <a:r>
              <a:rPr lang="sr-Cyrl-RS" sz="2800" b="1" dirty="0"/>
              <a:t>Дневна</a:t>
            </a:r>
            <a:r>
              <a:rPr lang="en-US" sz="2800" b="1" dirty="0"/>
              <a:t> </a:t>
            </a:r>
            <a:r>
              <a:rPr lang="sr-Cyrl-RS" sz="2800" b="1" dirty="0"/>
              <a:t>доза</a:t>
            </a:r>
            <a:endParaRPr lang="en-US" sz="2800" b="1" dirty="0"/>
          </a:p>
          <a:p>
            <a:pPr>
              <a:defRPr/>
            </a:pPr>
            <a:r>
              <a:rPr lang="sr-Latn-CS" sz="2800" dirty="0"/>
              <a:t>	</a:t>
            </a:r>
            <a:r>
              <a:rPr lang="sr-Cyrl-RS" sz="2800" dirty="0"/>
              <a:t>она</a:t>
            </a:r>
            <a:r>
              <a:rPr lang="en-US" sz="2800" dirty="0"/>
              <a:t> </a:t>
            </a:r>
            <a:r>
              <a:rPr lang="sr-Cyrl-RS" sz="2800" dirty="0"/>
              <a:t>количина</a:t>
            </a:r>
            <a:r>
              <a:rPr lang="en-US" sz="2800" dirty="0"/>
              <a:t> </a:t>
            </a:r>
            <a:r>
              <a:rPr lang="sr-Cyrl-RS" sz="2800" dirty="0"/>
              <a:t>екстракта</a:t>
            </a:r>
            <a:r>
              <a:rPr lang="en-US" sz="2800" dirty="0"/>
              <a:t> </a:t>
            </a:r>
            <a:r>
              <a:rPr lang="sr-Cyrl-RS" sz="2800" dirty="0"/>
              <a:t>којој</a:t>
            </a:r>
            <a:r>
              <a:rPr lang="en-US" sz="2800" dirty="0"/>
              <a:t> </a:t>
            </a:r>
            <a:r>
              <a:rPr lang="sr-Cyrl-RS" sz="2800" dirty="0"/>
              <a:t>одговара</a:t>
            </a:r>
            <a:r>
              <a:rPr lang="en-US" sz="2800" dirty="0"/>
              <a:t> </a:t>
            </a:r>
            <a:r>
              <a:rPr lang="en-US" sz="2800" b="1" dirty="0"/>
              <a:t>100</a:t>
            </a:r>
            <a:r>
              <a:rPr lang="sr-Cyrl-RS" sz="2800" b="1" dirty="0"/>
              <a:t>мг</a:t>
            </a:r>
            <a:r>
              <a:rPr lang="en-US" sz="2800" b="1" dirty="0"/>
              <a:t> </a:t>
            </a:r>
            <a:r>
              <a:rPr lang="sr-Cyrl-RS" sz="2800" b="1" dirty="0">
                <a:solidFill>
                  <a:schemeClr val="tx2"/>
                </a:solidFill>
              </a:rPr>
              <a:t>есцина</a:t>
            </a:r>
            <a:r>
              <a:rPr lang="en-US" sz="2800" dirty="0"/>
              <a:t>, </a:t>
            </a:r>
            <a:r>
              <a:rPr lang="sr-Cyrl-RS" sz="2800" dirty="0"/>
              <a:t>подељено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2 </a:t>
            </a:r>
            <a:r>
              <a:rPr lang="sr-Cyrl-RS" sz="2800" dirty="0"/>
              <a:t>појединачне</a:t>
            </a:r>
            <a:r>
              <a:rPr lang="en-US" sz="2800" dirty="0"/>
              <a:t> </a:t>
            </a:r>
            <a:r>
              <a:rPr lang="sr-Cyrl-RS" sz="2800" dirty="0"/>
              <a:t>дозе</a:t>
            </a:r>
            <a:endParaRPr lang="en-US" sz="2800" dirty="0"/>
          </a:p>
          <a:p>
            <a:pPr>
              <a:defRPr/>
            </a:pPr>
            <a:r>
              <a:rPr lang="sr-Cyrl-RS" sz="2800" b="1" dirty="0"/>
              <a:t>Дужина</a:t>
            </a:r>
            <a:r>
              <a:rPr lang="en-US" sz="2800" b="1" dirty="0"/>
              <a:t> </a:t>
            </a:r>
            <a:r>
              <a:rPr lang="sr-Cyrl-RS" sz="2800" b="1" dirty="0"/>
              <a:t>примене</a:t>
            </a:r>
            <a:endParaRPr lang="en-US" sz="2800" b="1" dirty="0"/>
          </a:p>
          <a:p>
            <a:pPr>
              <a:defRPr/>
            </a:pPr>
            <a:r>
              <a:rPr lang="sr-Latn-CS" sz="2800" dirty="0"/>
              <a:t>	</a:t>
            </a:r>
            <a:r>
              <a:rPr lang="sr-Cyrl-RS" sz="2800" dirty="0"/>
              <a:t>током</a:t>
            </a:r>
            <a:r>
              <a:rPr lang="en-US" sz="2800" dirty="0"/>
              <a:t> </a:t>
            </a:r>
            <a:r>
              <a:rPr lang="sr-Cyrl-RS" sz="2800" dirty="0"/>
              <a:t>најмање</a:t>
            </a:r>
            <a:r>
              <a:rPr lang="en-US" sz="2800" dirty="0"/>
              <a:t> </a:t>
            </a:r>
            <a:r>
              <a:rPr lang="en-US" sz="2800" b="1" dirty="0"/>
              <a:t>4 </a:t>
            </a:r>
            <a:r>
              <a:rPr lang="sr-Cyrl-RS" sz="2800" b="1" dirty="0"/>
              <a:t>недеље</a:t>
            </a:r>
            <a:r>
              <a:rPr lang="en-US" sz="2800" dirty="0"/>
              <a:t>. </a:t>
            </a:r>
            <a:r>
              <a:rPr lang="sr-Cyrl-RS" sz="2800" dirty="0"/>
              <a:t>Могућа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r>
              <a:rPr lang="en-US" sz="2800" dirty="0"/>
              <a:t> </a:t>
            </a:r>
            <a:r>
              <a:rPr lang="sr-Cyrl-RS" sz="2800" dirty="0"/>
              <a:t>примена</a:t>
            </a:r>
            <a:r>
              <a:rPr lang="en-US" sz="2800" dirty="0"/>
              <a:t> </a:t>
            </a:r>
            <a:r>
              <a:rPr lang="sr-Cyrl-RS" sz="2800" dirty="0"/>
              <a:t>током</a:t>
            </a:r>
            <a:r>
              <a:rPr lang="en-US" sz="2800" dirty="0"/>
              <a:t> </a:t>
            </a:r>
            <a:r>
              <a:rPr lang="sr-Cyrl-RS" sz="2800" dirty="0"/>
              <a:t>дужег</a:t>
            </a:r>
            <a:r>
              <a:rPr lang="en-US" sz="2800" dirty="0"/>
              <a:t> </a:t>
            </a:r>
            <a:r>
              <a:rPr lang="sr-Cyrl-RS" sz="2800" dirty="0"/>
              <a:t>периода</a:t>
            </a:r>
            <a:r>
              <a:rPr lang="en-US" sz="2800" dirty="0"/>
              <a:t>, </a:t>
            </a:r>
            <a:r>
              <a:rPr lang="sr-Cyrl-RS" sz="2800" dirty="0"/>
              <a:t>уз</a:t>
            </a:r>
            <a:r>
              <a:rPr lang="en-US" sz="2800" dirty="0"/>
              <a:t> </a:t>
            </a:r>
            <a:r>
              <a:rPr lang="sr-Cyrl-RS" sz="2800" dirty="0"/>
              <a:t>обавезну</a:t>
            </a:r>
            <a:r>
              <a:rPr lang="en-US" sz="2800" dirty="0"/>
              <a:t> </a:t>
            </a:r>
            <a:r>
              <a:rPr lang="sr-Cyrl-RS" sz="2800" dirty="0"/>
              <a:t>консултацију</a:t>
            </a:r>
            <a:r>
              <a:rPr lang="en-US" sz="2800" dirty="0"/>
              <a:t> </a:t>
            </a:r>
            <a:r>
              <a:rPr lang="sr-Cyrl-RS" sz="2800" dirty="0"/>
              <a:t>са</a:t>
            </a:r>
            <a:r>
              <a:rPr lang="en-US" sz="2800" dirty="0"/>
              <a:t> </a:t>
            </a:r>
            <a:r>
              <a:rPr lang="sr-Cyrl-RS" sz="2800" dirty="0"/>
              <a:t>лекаром</a:t>
            </a:r>
            <a:endParaRPr lang="en-US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4664"/>
            <a:ext cx="8964488" cy="619268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sr-Cyrl-RS" sz="4000" b="1" dirty="0"/>
              <a:t>Контраиндикације</a:t>
            </a:r>
            <a:endParaRPr lang="en-US" sz="4000" b="1" dirty="0"/>
          </a:p>
          <a:p>
            <a:pPr>
              <a:buNone/>
              <a:defRPr/>
            </a:pPr>
            <a:r>
              <a:rPr lang="sr-Latn-CS" sz="4000" dirty="0"/>
              <a:t>	</a:t>
            </a:r>
            <a:r>
              <a:rPr lang="sr-Cyrl-RS" sz="4000" dirty="0"/>
              <a:t>Преосетљивост</a:t>
            </a:r>
            <a:r>
              <a:rPr lang="en-US" sz="4000" dirty="0"/>
              <a:t> </a:t>
            </a:r>
            <a:r>
              <a:rPr lang="sr-Cyrl-RS" sz="4000" dirty="0"/>
              <a:t>на</a:t>
            </a:r>
            <a:r>
              <a:rPr lang="en-US" sz="4000" dirty="0"/>
              <a:t> </a:t>
            </a:r>
            <a:r>
              <a:rPr lang="sr-Cyrl-RS" sz="4000" dirty="0"/>
              <a:t>састојке</a:t>
            </a:r>
            <a:endParaRPr lang="en-US" sz="4000" dirty="0"/>
          </a:p>
          <a:p>
            <a:pPr>
              <a:defRPr/>
            </a:pPr>
            <a:r>
              <a:rPr lang="sr-Cyrl-RS" sz="4000" b="1" dirty="0"/>
              <a:t>Мере</a:t>
            </a:r>
            <a:r>
              <a:rPr lang="en-US" sz="4000" b="1" dirty="0"/>
              <a:t> </a:t>
            </a:r>
            <a:r>
              <a:rPr lang="sr-Cyrl-RS" sz="4000" b="1" dirty="0"/>
              <a:t>опреза</a:t>
            </a:r>
            <a:endParaRPr lang="en-US" sz="4000" b="1" dirty="0"/>
          </a:p>
          <a:p>
            <a:pPr>
              <a:buNone/>
              <a:defRPr/>
            </a:pPr>
            <a:r>
              <a:rPr lang="sr-Latn-CS" sz="4000" dirty="0"/>
              <a:t>	</a:t>
            </a:r>
            <a:r>
              <a:rPr lang="sr-Cyrl-RS" sz="4000" dirty="0"/>
              <a:t>У</a:t>
            </a:r>
            <a:r>
              <a:rPr lang="en-US" sz="4000" dirty="0"/>
              <a:t> </a:t>
            </a:r>
            <a:r>
              <a:rPr lang="sr-Cyrl-RS" sz="4000" dirty="0"/>
              <a:t>случају</a:t>
            </a:r>
            <a:r>
              <a:rPr lang="en-US" sz="4000" dirty="0"/>
              <a:t>: </a:t>
            </a:r>
            <a:r>
              <a:rPr lang="sr-Cyrl-RS" sz="4000" dirty="0"/>
              <a:t>инфламације</a:t>
            </a:r>
            <a:r>
              <a:rPr lang="en-US" sz="4000" dirty="0"/>
              <a:t> </a:t>
            </a:r>
            <a:r>
              <a:rPr lang="sr-Cyrl-RS" sz="4000" dirty="0"/>
              <a:t>коже</a:t>
            </a:r>
            <a:r>
              <a:rPr lang="en-US" sz="4000" dirty="0"/>
              <a:t>, </a:t>
            </a:r>
            <a:r>
              <a:rPr lang="sr-Cyrl-RS" sz="4000" dirty="0"/>
              <a:t>тромбофлебитиса</a:t>
            </a:r>
            <a:r>
              <a:rPr lang="en-US" sz="4000" dirty="0"/>
              <a:t>, </a:t>
            </a:r>
            <a:r>
              <a:rPr lang="sr-Cyrl-RS" sz="4000" dirty="0"/>
              <a:t>поткожних</a:t>
            </a:r>
            <a:r>
              <a:rPr lang="en-US" sz="4000" dirty="0"/>
              <a:t> </a:t>
            </a:r>
            <a:r>
              <a:rPr lang="sr-Cyrl-RS" sz="4000" dirty="0"/>
              <a:t>отврдина</a:t>
            </a:r>
            <a:r>
              <a:rPr lang="en-US" sz="4000" dirty="0"/>
              <a:t>, </a:t>
            </a:r>
            <a:r>
              <a:rPr lang="sr-Cyrl-RS" sz="4000" dirty="0"/>
              <a:t>јаког</a:t>
            </a:r>
            <a:r>
              <a:rPr lang="en-US" sz="4000" dirty="0"/>
              <a:t> </a:t>
            </a:r>
            <a:r>
              <a:rPr lang="sr-Cyrl-RS" sz="4000" dirty="0"/>
              <a:t>бола</a:t>
            </a:r>
            <a:r>
              <a:rPr lang="en-US" sz="4000" dirty="0"/>
              <a:t>, </a:t>
            </a:r>
            <a:r>
              <a:rPr lang="sr-Cyrl-RS" sz="4000" dirty="0"/>
              <a:t>улцерација</a:t>
            </a:r>
            <a:r>
              <a:rPr lang="en-US" sz="4000" dirty="0"/>
              <a:t>, </a:t>
            </a:r>
            <a:r>
              <a:rPr lang="sr-Cyrl-RS" sz="4000" dirty="0"/>
              <a:t>срчане</a:t>
            </a:r>
            <a:r>
              <a:rPr lang="en-US" sz="4000" dirty="0"/>
              <a:t> </a:t>
            </a:r>
            <a:r>
              <a:rPr lang="sr-Cyrl-RS" sz="4000" dirty="0"/>
              <a:t>или</a:t>
            </a:r>
            <a:r>
              <a:rPr lang="en-US" sz="4000" dirty="0"/>
              <a:t> </a:t>
            </a:r>
            <a:r>
              <a:rPr lang="sr-Cyrl-RS" sz="4000" dirty="0"/>
              <a:t>бубрежне</a:t>
            </a:r>
            <a:r>
              <a:rPr lang="en-US" sz="4000" dirty="0"/>
              <a:t> </a:t>
            </a:r>
            <a:r>
              <a:rPr lang="sr-Cyrl-RS" sz="4000" dirty="0"/>
              <a:t>инсуфицијенције</a:t>
            </a:r>
            <a:r>
              <a:rPr lang="en-US" sz="4000" dirty="0"/>
              <a:t> </a:t>
            </a:r>
            <a:r>
              <a:rPr lang="sr-Cyrl-RS" sz="4000" dirty="0"/>
              <a:t>неопходно</a:t>
            </a:r>
            <a:r>
              <a:rPr lang="en-US" sz="4000" dirty="0"/>
              <a:t> </a:t>
            </a:r>
            <a:r>
              <a:rPr lang="sr-Cyrl-RS" sz="4000" dirty="0"/>
              <a:t>је</a:t>
            </a:r>
            <a:r>
              <a:rPr lang="en-US" sz="4000" dirty="0"/>
              <a:t> </a:t>
            </a:r>
            <a:r>
              <a:rPr lang="sr-Cyrl-RS" sz="4000" dirty="0"/>
              <a:t>обратити</a:t>
            </a:r>
            <a:r>
              <a:rPr lang="en-US" sz="4000" dirty="0"/>
              <a:t> </a:t>
            </a:r>
            <a:r>
              <a:rPr lang="sr-Cyrl-RS" sz="4000" dirty="0"/>
              <a:t>се</a:t>
            </a:r>
            <a:r>
              <a:rPr lang="en-US" sz="4000" dirty="0"/>
              <a:t> </a:t>
            </a:r>
            <a:r>
              <a:rPr lang="sr-Cyrl-RS" sz="4000" dirty="0"/>
              <a:t>лекару</a:t>
            </a:r>
            <a:r>
              <a:rPr lang="en-US" sz="4000" dirty="0"/>
              <a:t>.</a:t>
            </a:r>
          </a:p>
          <a:p>
            <a:pPr>
              <a:defRPr/>
            </a:pPr>
            <a:r>
              <a:rPr lang="sr-Cyrl-RS" sz="4000" b="1" dirty="0"/>
              <a:t>Интеракције</a:t>
            </a:r>
            <a:endParaRPr lang="en-US" sz="4000" b="1" dirty="0"/>
          </a:p>
          <a:p>
            <a:pPr>
              <a:buNone/>
              <a:defRPr/>
            </a:pPr>
            <a:r>
              <a:rPr lang="sr-Latn-CS" sz="4000" dirty="0"/>
              <a:t>	</a:t>
            </a:r>
            <a:r>
              <a:rPr lang="sr-Cyrl-RS" sz="4000" dirty="0"/>
              <a:t>Нису</a:t>
            </a:r>
            <a:r>
              <a:rPr lang="en-US" sz="4000" dirty="0"/>
              <a:t> </a:t>
            </a:r>
            <a:r>
              <a:rPr lang="sr-Cyrl-RS" sz="4000" dirty="0"/>
              <a:t>забележене</a:t>
            </a:r>
            <a:endParaRPr lang="en-US" sz="4000" dirty="0"/>
          </a:p>
          <a:p>
            <a:pPr>
              <a:defRPr/>
            </a:pPr>
            <a:r>
              <a:rPr lang="sr-Cyrl-RS" sz="4000" b="1" dirty="0"/>
              <a:t>Деца</a:t>
            </a:r>
            <a:r>
              <a:rPr lang="en-US" sz="4000" b="1" dirty="0"/>
              <a:t> </a:t>
            </a:r>
            <a:r>
              <a:rPr lang="sr-Cyrl-RS" sz="4000" b="1" dirty="0"/>
              <a:t>и</a:t>
            </a:r>
            <a:r>
              <a:rPr lang="en-US" sz="4000" b="1" dirty="0"/>
              <a:t> </a:t>
            </a:r>
            <a:r>
              <a:rPr lang="sr-Cyrl-RS" sz="4000" b="1" dirty="0"/>
              <a:t>адолесценти</a:t>
            </a:r>
            <a:r>
              <a:rPr lang="en-US" sz="4000" b="1" dirty="0"/>
              <a:t> </a:t>
            </a:r>
            <a:r>
              <a:rPr lang="sr-Cyrl-RS" sz="4000" b="1" dirty="0"/>
              <a:t>млађи</a:t>
            </a:r>
            <a:r>
              <a:rPr lang="en-US" sz="4000" b="1" dirty="0"/>
              <a:t> </a:t>
            </a:r>
            <a:r>
              <a:rPr lang="sr-Cyrl-RS" sz="4000" b="1" dirty="0"/>
              <a:t>од</a:t>
            </a:r>
            <a:r>
              <a:rPr lang="en-US" sz="4000" b="1" dirty="0"/>
              <a:t> 18 </a:t>
            </a:r>
            <a:r>
              <a:rPr lang="sr-Cyrl-RS" sz="4000" b="1" dirty="0"/>
              <a:t>година</a:t>
            </a:r>
            <a:endParaRPr lang="en-US" sz="4000" b="1" dirty="0"/>
          </a:p>
          <a:p>
            <a:pPr>
              <a:buNone/>
              <a:defRPr/>
            </a:pPr>
            <a:r>
              <a:rPr lang="sr-Latn-CS" sz="4000" dirty="0"/>
              <a:t>	</a:t>
            </a:r>
            <a:r>
              <a:rPr lang="sr-Cyrl-RS" sz="4000" dirty="0"/>
              <a:t>Нису</a:t>
            </a:r>
            <a:r>
              <a:rPr lang="en-US" sz="4000" dirty="0"/>
              <a:t> </a:t>
            </a:r>
            <a:r>
              <a:rPr lang="sr-Cyrl-RS" sz="4000" dirty="0"/>
              <a:t>намењени</a:t>
            </a:r>
            <a:r>
              <a:rPr lang="en-US" sz="4000" dirty="0"/>
              <a:t> </a:t>
            </a:r>
            <a:r>
              <a:rPr lang="sr-Cyrl-RS" sz="4000" dirty="0"/>
              <a:t>за</a:t>
            </a:r>
            <a:r>
              <a:rPr lang="en-US" sz="4000" dirty="0"/>
              <a:t> </a:t>
            </a:r>
            <a:r>
              <a:rPr lang="sr-Cyrl-RS" sz="4000" dirty="0"/>
              <a:t>примену</a:t>
            </a:r>
            <a:endParaRPr lang="en-US" sz="4000" dirty="0"/>
          </a:p>
          <a:p>
            <a:pPr>
              <a:defRPr/>
            </a:pPr>
            <a:r>
              <a:rPr lang="sr-Cyrl-RS" sz="4000" b="1" dirty="0"/>
              <a:t>Трудноћа</a:t>
            </a:r>
            <a:r>
              <a:rPr lang="en-US" sz="4000" b="1" dirty="0"/>
              <a:t> </a:t>
            </a:r>
            <a:r>
              <a:rPr lang="sr-Cyrl-RS" sz="4000" b="1" dirty="0"/>
              <a:t>и</a:t>
            </a:r>
            <a:r>
              <a:rPr lang="en-US" sz="4000" b="1" dirty="0"/>
              <a:t> </a:t>
            </a:r>
            <a:r>
              <a:rPr lang="sr-Cyrl-RS" sz="4000" b="1" dirty="0"/>
              <a:t>дојење</a:t>
            </a:r>
            <a:endParaRPr lang="en-US" sz="4000" b="1" dirty="0"/>
          </a:p>
          <a:p>
            <a:pPr>
              <a:buNone/>
              <a:defRPr/>
            </a:pPr>
            <a:r>
              <a:rPr lang="sr-Latn-CS" sz="4000" dirty="0"/>
              <a:t>	</a:t>
            </a:r>
            <a:r>
              <a:rPr lang="sr-Cyrl-RS" sz="4000" dirty="0"/>
              <a:t>Примена</a:t>
            </a:r>
            <a:r>
              <a:rPr lang="en-US" sz="4000" dirty="0"/>
              <a:t> </a:t>
            </a:r>
            <a:r>
              <a:rPr lang="sr-Cyrl-RS" sz="4000" dirty="0"/>
              <a:t>се</a:t>
            </a:r>
            <a:r>
              <a:rPr lang="en-US" sz="4000" dirty="0"/>
              <a:t> </a:t>
            </a:r>
            <a:r>
              <a:rPr lang="sr-Cyrl-RS" sz="4000" dirty="0"/>
              <a:t>не</a:t>
            </a:r>
            <a:r>
              <a:rPr lang="en-US" sz="4000" dirty="0"/>
              <a:t> </a:t>
            </a:r>
            <a:r>
              <a:rPr lang="sr-Cyrl-RS" sz="4000" dirty="0"/>
              <a:t>прпоручује</a:t>
            </a:r>
            <a:r>
              <a:rPr lang="en-US" sz="4000" dirty="0"/>
              <a:t>, </a:t>
            </a:r>
            <a:r>
              <a:rPr lang="sr-Cyrl-RS" sz="4000" dirty="0"/>
              <a:t>због</a:t>
            </a:r>
            <a:r>
              <a:rPr lang="en-US" sz="4000" dirty="0"/>
              <a:t> </a:t>
            </a:r>
            <a:r>
              <a:rPr lang="sr-Cyrl-RS" sz="4000" dirty="0"/>
              <a:t>недовољно</a:t>
            </a:r>
            <a:r>
              <a:rPr lang="en-US" sz="4000" dirty="0"/>
              <a:t> </a:t>
            </a:r>
            <a:r>
              <a:rPr lang="sr-Cyrl-RS" sz="4000" dirty="0"/>
              <a:t>података</a:t>
            </a:r>
            <a:r>
              <a:rPr lang="en-US" sz="4000" dirty="0"/>
              <a:t> </a:t>
            </a:r>
            <a:r>
              <a:rPr lang="sr-Cyrl-RS" sz="4000" dirty="0"/>
              <a:t>о</a:t>
            </a:r>
            <a:r>
              <a:rPr lang="en-US" sz="4000" dirty="0"/>
              <a:t> </a:t>
            </a:r>
            <a:r>
              <a:rPr lang="sr-Cyrl-RS" sz="4000" dirty="0"/>
              <a:t>безбедности</a:t>
            </a:r>
            <a:endParaRPr lang="en-US" sz="4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6693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2400" b="1" dirty="0"/>
              <a:t>Нежељена</a:t>
            </a:r>
            <a:r>
              <a:rPr lang="en-US" sz="2400" b="1" dirty="0"/>
              <a:t> </a:t>
            </a:r>
            <a:r>
              <a:rPr lang="sr-Cyrl-RS" sz="2400" b="1" dirty="0"/>
              <a:t>деловања</a:t>
            </a:r>
            <a:endParaRPr lang="en-US" sz="2400" b="1" dirty="0"/>
          </a:p>
          <a:p>
            <a:pPr>
              <a:buNone/>
              <a:defRPr/>
            </a:pPr>
            <a:r>
              <a:rPr lang="sr-Latn-CS" sz="2000" dirty="0"/>
              <a:t>	</a:t>
            </a:r>
            <a:r>
              <a:rPr lang="sr-Cyrl-RS" sz="2400" dirty="0"/>
              <a:t>Могуће</a:t>
            </a:r>
            <a:r>
              <a:rPr lang="en-US" sz="2400" dirty="0"/>
              <a:t> </a:t>
            </a:r>
            <a:r>
              <a:rPr lang="sr-Cyrl-RS" sz="2400" dirty="0"/>
              <a:t>су</a:t>
            </a:r>
            <a:endParaRPr lang="en-US" sz="2400" dirty="0"/>
          </a:p>
          <a:p>
            <a:pPr lvl="1">
              <a:defRPr/>
            </a:pPr>
            <a:r>
              <a:rPr lang="sr-Cyrl-RS" dirty="0"/>
              <a:t>Мучнина</a:t>
            </a:r>
            <a:endParaRPr lang="en-US" dirty="0"/>
          </a:p>
          <a:p>
            <a:pPr lvl="1">
              <a:defRPr/>
            </a:pPr>
            <a:r>
              <a:rPr lang="sr-Cyrl-RS" dirty="0"/>
              <a:t>ГИТ</a:t>
            </a:r>
            <a:r>
              <a:rPr lang="en-US" dirty="0"/>
              <a:t> </a:t>
            </a:r>
            <a:r>
              <a:rPr lang="sr-Cyrl-RS" dirty="0"/>
              <a:t>тегобе</a:t>
            </a:r>
            <a:r>
              <a:rPr lang="en-US" dirty="0"/>
              <a:t> (</a:t>
            </a:r>
            <a:r>
              <a:rPr lang="sr-Cyrl-RS" dirty="0"/>
              <a:t>иритација</a:t>
            </a:r>
            <a:r>
              <a:rPr lang="en-US" dirty="0"/>
              <a:t> </a:t>
            </a:r>
            <a:r>
              <a:rPr lang="sr-Cyrl-RS" dirty="0"/>
              <a:t>желудачне</a:t>
            </a:r>
            <a:r>
              <a:rPr lang="en-US" dirty="0"/>
              <a:t> </a:t>
            </a:r>
            <a:r>
              <a:rPr lang="sr-Cyrl-RS" dirty="0"/>
              <a:t>слузокоже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рефлукс</a:t>
            </a:r>
            <a:r>
              <a:rPr lang="en-US" dirty="0"/>
              <a:t>)</a:t>
            </a:r>
          </a:p>
          <a:p>
            <a:pPr lvl="1">
              <a:defRPr/>
            </a:pPr>
            <a:r>
              <a:rPr lang="sr-Cyrl-RS" dirty="0"/>
              <a:t>Главобоља</a:t>
            </a:r>
            <a:endParaRPr lang="en-US" dirty="0"/>
          </a:p>
          <a:p>
            <a:pPr lvl="1">
              <a:defRPr/>
            </a:pPr>
            <a:r>
              <a:rPr lang="sr-Cyrl-RS" dirty="0"/>
              <a:t>Вртоглавица</a:t>
            </a:r>
            <a:endParaRPr lang="en-US" dirty="0"/>
          </a:p>
          <a:p>
            <a:pPr lvl="1">
              <a:defRPr/>
            </a:pPr>
            <a:r>
              <a:rPr lang="sr-Cyrl-RS" dirty="0"/>
              <a:t>Алергијске</a:t>
            </a:r>
            <a:r>
              <a:rPr lang="en-US" dirty="0"/>
              <a:t> </a:t>
            </a:r>
            <a:r>
              <a:rPr lang="sr-Cyrl-RS" dirty="0"/>
              <a:t>реакције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sr-Cyrl-RS" sz="2800" b="1" dirty="0">
                <a:latin typeface="Calibri" pitchFamily="34" charset="0"/>
                <a:cs typeface="Arial" charset="0"/>
              </a:rPr>
              <a:t>Есцин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може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да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отежа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или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чак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спречи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пражњење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желуца</a:t>
            </a:r>
            <a:endParaRPr lang="sr-Latn-CS" sz="2800" dirty="0">
              <a:latin typeface="Calibri" pitchFamily="34" charset="0"/>
              <a:cs typeface="Arial" charset="0"/>
            </a:endParaRPr>
          </a:p>
          <a:p>
            <a:endParaRPr lang="en-US" sz="2800" b="1" dirty="0">
              <a:latin typeface="Calibri" pitchFamily="34" charset="0"/>
              <a:cs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Препоручује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се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примена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гастрорезистентних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фармацеутских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облика</a:t>
            </a:r>
            <a:r>
              <a:rPr lang="en-US" sz="2800" dirty="0">
                <a:latin typeface="Calibri" pitchFamily="34" charset="0"/>
                <a:cs typeface="Arial" charset="0"/>
              </a:rPr>
              <a:t> (</a:t>
            </a:r>
            <a:r>
              <a:rPr lang="sr-Cyrl-RS" sz="2800" dirty="0">
                <a:latin typeface="Calibri" pitchFamily="34" charset="0"/>
                <a:cs typeface="Arial" charset="0"/>
              </a:rPr>
              <a:t>таблета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или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капсула</a:t>
            </a:r>
            <a:r>
              <a:rPr lang="en-US" sz="2800" dirty="0">
                <a:latin typeface="Calibri" pitchFamily="34" charset="0"/>
                <a:cs typeface="Arial" charset="0"/>
              </a:rPr>
              <a:t>) </a:t>
            </a:r>
            <a:r>
              <a:rPr lang="sr-Cyrl-RS" sz="2800" dirty="0">
                <a:latin typeface="Calibri" pitchFamily="34" charset="0"/>
                <a:cs typeface="Arial" charset="0"/>
              </a:rPr>
              <a:t>са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контролисаним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ослобађањем</a:t>
            </a:r>
            <a:r>
              <a:rPr lang="en-US" sz="2800" dirty="0">
                <a:latin typeface="Calibri" pitchFamily="34" charset="0"/>
                <a:cs typeface="Arial" charset="0"/>
              </a:rPr>
              <a:t>.</a:t>
            </a:r>
          </a:p>
          <a:p>
            <a:r>
              <a:rPr lang="sr-Cyrl-RS" sz="2800" b="1" dirty="0">
                <a:latin typeface="Calibri" pitchFamily="34" charset="0"/>
                <a:cs typeface="Arial" charset="0"/>
              </a:rPr>
              <a:t>Лек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треба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узимати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са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довољном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количином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воде</a:t>
            </a:r>
            <a:endParaRPr lang="en-US" sz="2800" b="1" dirty="0">
              <a:latin typeface="Calibri" pitchFamily="34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Лист</a:t>
            </a:r>
            <a:r>
              <a:rPr lang="en-US" sz="3200" dirty="0"/>
              <a:t> </a:t>
            </a:r>
            <a:r>
              <a:rPr lang="sr-Cyrl-RS" sz="3200" dirty="0"/>
              <a:t>винове</a:t>
            </a:r>
            <a:r>
              <a:rPr lang="en-US" sz="3200" dirty="0"/>
              <a:t> </a:t>
            </a:r>
            <a:r>
              <a:rPr lang="sr-Cyrl-RS" sz="3200" dirty="0"/>
              <a:t>лозе</a:t>
            </a:r>
            <a:r>
              <a:rPr lang="en-US" sz="3200" dirty="0"/>
              <a:t>, </a:t>
            </a:r>
            <a:r>
              <a:rPr lang="en-US" sz="3200" i="1" dirty="0" err="1"/>
              <a:t>Vitis</a:t>
            </a:r>
            <a:r>
              <a:rPr lang="en-US" sz="3200" i="1" dirty="0"/>
              <a:t> </a:t>
            </a:r>
            <a:r>
              <a:rPr lang="en-US" sz="3200" i="1" dirty="0" err="1"/>
              <a:t>viniferae</a:t>
            </a:r>
            <a:r>
              <a:rPr lang="en-US" sz="3200" i="1" dirty="0"/>
              <a:t> folium</a:t>
            </a:r>
            <a:br>
              <a:rPr lang="en-US" sz="3200" i="1" dirty="0"/>
            </a:br>
            <a:r>
              <a:rPr lang="en-US" sz="3200" i="1" dirty="0" err="1"/>
              <a:t>Vitis</a:t>
            </a:r>
            <a:r>
              <a:rPr lang="en-US" sz="3200" i="1" dirty="0"/>
              <a:t> </a:t>
            </a:r>
            <a:r>
              <a:rPr lang="en-US" sz="3200" i="1" dirty="0" err="1"/>
              <a:t>vinifera</a:t>
            </a:r>
            <a:r>
              <a:rPr lang="en-US" sz="3200" i="1" dirty="0"/>
              <a:t>, </a:t>
            </a:r>
            <a:r>
              <a:rPr lang="en-US" sz="3200" i="1" dirty="0" err="1"/>
              <a:t>Vitaceae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8229600" cy="43891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sr-Cyrl-RS" sz="2400" b="1" dirty="0"/>
              <a:t>Активни</a:t>
            </a:r>
            <a:r>
              <a:rPr lang="en-US" sz="2400" b="1" dirty="0"/>
              <a:t> </a:t>
            </a:r>
            <a:r>
              <a:rPr lang="sr-Cyrl-RS" sz="2400" b="1" dirty="0"/>
              <a:t>састојци</a:t>
            </a:r>
            <a:r>
              <a:rPr lang="en-US" sz="2400" b="1" dirty="0"/>
              <a:t>:</a:t>
            </a:r>
            <a:r>
              <a:rPr lang="sr-Latn-CS" sz="2400" b="1" dirty="0"/>
              <a:t> </a:t>
            </a:r>
            <a:r>
              <a:rPr lang="sr-Cyrl-RS" sz="2400" b="1" u="sng" dirty="0"/>
              <a:t>фенолна</a:t>
            </a:r>
            <a:r>
              <a:rPr lang="en-US" sz="2400" b="1" u="sng" dirty="0"/>
              <a:t> </a:t>
            </a:r>
            <a:r>
              <a:rPr lang="sr-Cyrl-RS" sz="2400" b="1" u="sng" dirty="0"/>
              <a:t>једињења</a:t>
            </a:r>
            <a:endParaRPr lang="en-US" sz="2400" b="1" u="sng" dirty="0"/>
          </a:p>
          <a:p>
            <a:pPr>
              <a:lnSpc>
                <a:spcPct val="90000"/>
              </a:lnSpc>
              <a:defRPr/>
            </a:pPr>
            <a:r>
              <a:rPr lang="sr-Cyrl-RS" sz="2400" b="1" dirty="0"/>
              <a:t>Флавоноиди</a:t>
            </a:r>
            <a:r>
              <a:rPr lang="en-US" sz="2400" b="1" dirty="0"/>
              <a:t> </a:t>
            </a:r>
            <a:r>
              <a:rPr lang="en-US" sz="2400" dirty="0"/>
              <a:t>(</a:t>
            </a:r>
            <a:r>
              <a:rPr lang="sr-Cyrl-RS" sz="2400" dirty="0"/>
              <a:t>хетерозиди</a:t>
            </a:r>
            <a:r>
              <a:rPr lang="en-US" sz="2400" dirty="0"/>
              <a:t> </a:t>
            </a:r>
            <a:r>
              <a:rPr lang="sr-Cyrl-RS" sz="2400" dirty="0"/>
              <a:t>кверцетина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кемферола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sr-Cyrl-RS" sz="2400" b="1" dirty="0"/>
              <a:t>Антоцијани</a:t>
            </a:r>
            <a:r>
              <a:rPr lang="en-US" sz="2400" b="1" dirty="0"/>
              <a:t> </a:t>
            </a:r>
            <a:r>
              <a:rPr lang="en-US" sz="2400" dirty="0"/>
              <a:t>(</a:t>
            </a:r>
            <a:r>
              <a:rPr lang="sr-Cyrl-RS" sz="2400" dirty="0"/>
              <a:t>хетерозиди</a:t>
            </a:r>
            <a:r>
              <a:rPr lang="en-US" sz="2400" dirty="0"/>
              <a:t> </a:t>
            </a:r>
            <a:r>
              <a:rPr lang="sr-Cyrl-RS" sz="2400" dirty="0"/>
              <a:t>цијанидина</a:t>
            </a:r>
            <a:r>
              <a:rPr lang="en-US" sz="2400" dirty="0"/>
              <a:t>, </a:t>
            </a:r>
            <a:r>
              <a:rPr lang="sr-Cyrl-RS" sz="2400" dirty="0"/>
              <a:t>поенидина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малвидина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sr-Cyrl-RS" sz="2400" b="1" dirty="0"/>
              <a:t>Процијанидини</a:t>
            </a:r>
            <a:r>
              <a:rPr lang="en-US" sz="2400" b="1" dirty="0"/>
              <a:t> </a:t>
            </a:r>
            <a:r>
              <a:rPr lang="en-US" sz="2400" dirty="0"/>
              <a:t>(</a:t>
            </a:r>
            <a:r>
              <a:rPr lang="sr-Cyrl-RS" sz="2400" dirty="0"/>
              <a:t>мономерни</a:t>
            </a:r>
            <a:r>
              <a:rPr lang="en-US" sz="2400" dirty="0"/>
              <a:t>: </a:t>
            </a:r>
            <a:r>
              <a:rPr lang="sr-Cyrl-RS" sz="2400" dirty="0"/>
              <a:t>катехин</a:t>
            </a:r>
            <a:r>
              <a:rPr lang="en-US" sz="2400" dirty="0"/>
              <a:t>, </a:t>
            </a:r>
            <a:r>
              <a:rPr lang="sr-Cyrl-RS" sz="2400" dirty="0"/>
              <a:t>епикатехин</a:t>
            </a:r>
            <a:r>
              <a:rPr lang="en-US" sz="2400" dirty="0"/>
              <a:t>; </a:t>
            </a:r>
            <a:r>
              <a:rPr lang="sr-Cyrl-RS" sz="2400" dirty="0"/>
              <a:t>кондензовани</a:t>
            </a:r>
            <a:r>
              <a:rPr lang="en-US" sz="2400" dirty="0"/>
              <a:t>: </a:t>
            </a:r>
            <a:r>
              <a:rPr lang="sr-Cyrl-RS" sz="2400" dirty="0"/>
              <a:t>процијанидини</a:t>
            </a:r>
            <a:r>
              <a:rPr lang="en-US" sz="2400" dirty="0"/>
              <a:t> </a:t>
            </a:r>
            <a:r>
              <a:rPr lang="sr-Cyrl-RS" sz="2400" dirty="0"/>
              <a:t>Б</a:t>
            </a:r>
            <a:r>
              <a:rPr lang="en-US" sz="2400" dirty="0"/>
              <a:t>1, </a:t>
            </a:r>
            <a:r>
              <a:rPr lang="sr-Cyrl-RS" sz="2400" dirty="0"/>
              <a:t>Б</a:t>
            </a:r>
            <a:r>
              <a:rPr lang="en-US" sz="2400" dirty="0"/>
              <a:t>2; </a:t>
            </a:r>
            <a:r>
              <a:rPr lang="sr-Cyrl-RS" sz="2400" dirty="0"/>
              <a:t>катехински</a:t>
            </a:r>
            <a:r>
              <a:rPr lang="en-US" sz="2400" dirty="0"/>
              <a:t> </a:t>
            </a:r>
            <a:r>
              <a:rPr lang="sr-Cyrl-RS" sz="2400" dirty="0"/>
              <a:t>танини</a:t>
            </a:r>
            <a:r>
              <a:rPr lang="en-US" sz="2400" dirty="0"/>
              <a:t>).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sz="2400" b="1" dirty="0"/>
          </a:p>
          <a:p>
            <a:pPr>
              <a:lnSpc>
                <a:spcPct val="90000"/>
              </a:lnSpc>
              <a:buNone/>
              <a:defRPr/>
            </a:pPr>
            <a:r>
              <a:rPr lang="sr-Cyrl-RS" sz="2400" b="1" dirty="0"/>
              <a:t>Фармаколошко</a:t>
            </a:r>
            <a:r>
              <a:rPr lang="en-US" sz="2400" b="1" dirty="0"/>
              <a:t> </a:t>
            </a:r>
            <a:r>
              <a:rPr lang="sr-Cyrl-RS" sz="2400" b="1" dirty="0"/>
              <a:t>деловање</a:t>
            </a:r>
            <a:r>
              <a:rPr lang="en-US" sz="2400" b="1" dirty="0"/>
              <a:t>: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sr-Cyrl-RS" b="1" dirty="0"/>
              <a:t>Вазопротективно</a:t>
            </a:r>
            <a:r>
              <a:rPr lang="en-US" b="1" dirty="0"/>
              <a:t> </a:t>
            </a:r>
            <a:r>
              <a:rPr lang="en-US" dirty="0"/>
              <a:t>( </a:t>
            </a:r>
            <a:r>
              <a:rPr lang="sr-Cyrl-RS" dirty="0"/>
              <a:t>инхибиција</a:t>
            </a:r>
            <a:r>
              <a:rPr lang="en-US" dirty="0"/>
              <a:t> </a:t>
            </a:r>
            <a:r>
              <a:rPr lang="sr-Cyrl-RS" dirty="0"/>
              <a:t>хијалуронидазе</a:t>
            </a:r>
            <a:r>
              <a:rPr lang="en-US" dirty="0"/>
              <a:t>, </a:t>
            </a:r>
            <a:r>
              <a:rPr lang="sr-Cyrl-RS" dirty="0"/>
              <a:t>еластазе</a:t>
            </a:r>
            <a:r>
              <a:rPr lang="en-US" dirty="0"/>
              <a:t>, </a:t>
            </a:r>
            <a:r>
              <a:rPr lang="sr-Cyrl-RS" dirty="0"/>
              <a:t>колагеназе</a:t>
            </a:r>
            <a:r>
              <a:rPr lang="en-US" dirty="0"/>
              <a:t>...)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sr-Cyrl-RS" b="1" dirty="0"/>
              <a:t>Антиедематозно</a:t>
            </a:r>
            <a:r>
              <a:rPr lang="en-US" b="1" dirty="0"/>
              <a:t> (</a:t>
            </a:r>
            <a:r>
              <a:rPr lang="sr-Cyrl-RS" b="1" dirty="0"/>
              <a:t>антиексудативно</a:t>
            </a:r>
            <a:r>
              <a:rPr lang="en-US" b="1" dirty="0"/>
              <a:t>)</a:t>
            </a:r>
          </a:p>
          <a:p>
            <a:pPr lvl="1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sr-Cyrl-RS" b="1" dirty="0"/>
              <a:t>Антиоксидантно</a:t>
            </a:r>
            <a:endParaRPr lang="en-US" b="1" dirty="0"/>
          </a:p>
          <a:p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76672"/>
            <a:ext cx="12954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200" b="1" dirty="0"/>
              <a:t>Терапијска</a:t>
            </a:r>
            <a:r>
              <a:rPr lang="en-US" sz="3200" b="1" dirty="0"/>
              <a:t> </a:t>
            </a:r>
            <a:r>
              <a:rPr lang="sr-Cyrl-RS" sz="3200" b="1" dirty="0"/>
              <a:t>ефикасност</a:t>
            </a:r>
            <a:r>
              <a:rPr lang="en-US" sz="3200" b="1" dirty="0"/>
              <a:t> </a:t>
            </a:r>
            <a:r>
              <a:rPr lang="sr-Cyrl-RS" sz="3200" b="1" dirty="0"/>
              <a:t>сувог</a:t>
            </a:r>
            <a:r>
              <a:rPr lang="en-US" sz="3200" b="1" dirty="0"/>
              <a:t> </a:t>
            </a:r>
            <a:r>
              <a:rPr lang="sr-Cyrl-RS" sz="3200" b="1" dirty="0"/>
              <a:t>екстракта</a:t>
            </a:r>
            <a:r>
              <a:rPr lang="en-US" sz="3200" b="1" dirty="0"/>
              <a:t> </a:t>
            </a:r>
            <a:r>
              <a:rPr lang="sr-Cyrl-RS" sz="3200" b="1" dirty="0"/>
              <a:t>листа</a:t>
            </a:r>
            <a:r>
              <a:rPr lang="en-US" sz="3200" b="1" dirty="0"/>
              <a:t> </a:t>
            </a:r>
            <a:r>
              <a:rPr lang="sr-Cyrl-RS" sz="3200" b="1" dirty="0"/>
              <a:t>винове</a:t>
            </a:r>
            <a:r>
              <a:rPr lang="en-US" sz="3200" b="1" dirty="0"/>
              <a:t> </a:t>
            </a:r>
            <a:r>
              <a:rPr lang="sr-Cyrl-RS" sz="3200" b="1" dirty="0"/>
              <a:t>лозе</a:t>
            </a:r>
            <a:r>
              <a:rPr lang="en-US" sz="3200" b="1" dirty="0"/>
              <a:t> (</a:t>
            </a:r>
            <a:r>
              <a:rPr lang="sr-Cyrl-RS" sz="3200" b="1" dirty="0"/>
              <a:t>ДЕР</a:t>
            </a:r>
            <a:r>
              <a:rPr lang="en-US" sz="3200" b="1" dirty="0"/>
              <a:t> 4-6:1; </a:t>
            </a:r>
            <a:r>
              <a:rPr lang="sr-Cyrl-RS" sz="3200" b="1" dirty="0"/>
              <a:t>вода</a:t>
            </a:r>
            <a:r>
              <a:rPr lang="en-US" sz="3200" b="1" dirty="0"/>
              <a:t>)- </a:t>
            </a:r>
            <a:r>
              <a:rPr lang="sr-Cyrl-RS" sz="3200" b="1" dirty="0"/>
              <a:t>АС</a:t>
            </a:r>
            <a:r>
              <a:rPr lang="en-US" sz="3200" b="1" dirty="0"/>
              <a:t> 195 </a:t>
            </a:r>
            <a:r>
              <a:rPr lang="sr-Cyrl-RS" sz="3200" b="1" u="sng" dirty="0"/>
              <a:t>клинички</a:t>
            </a:r>
            <a:r>
              <a:rPr lang="en-US" sz="3200" b="1" u="sng" dirty="0"/>
              <a:t> </a:t>
            </a:r>
            <a:r>
              <a:rPr lang="sr-Cyrl-RS" sz="3200" b="1" u="sng" dirty="0"/>
              <a:t>је</a:t>
            </a:r>
            <a:r>
              <a:rPr lang="en-US" sz="3200" b="1" u="sng" dirty="0"/>
              <a:t> </a:t>
            </a:r>
            <a:r>
              <a:rPr lang="sr-Cyrl-RS" sz="3200" b="1" u="sng" dirty="0"/>
              <a:t>потврђена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sr-Cyrl-RS" sz="2400" dirty="0"/>
              <a:t>Терапијска</a:t>
            </a:r>
            <a:r>
              <a:rPr lang="en-US" sz="2400" dirty="0"/>
              <a:t> </a:t>
            </a:r>
            <a:r>
              <a:rPr lang="sr-Cyrl-RS" sz="2400" dirty="0"/>
              <a:t>ефикасност</a:t>
            </a:r>
            <a:r>
              <a:rPr lang="en-US" sz="2400" dirty="0"/>
              <a:t> </a:t>
            </a:r>
            <a:r>
              <a:rPr lang="sr-Cyrl-RS" sz="2400" dirty="0"/>
              <a:t>ектракта</a:t>
            </a:r>
            <a:r>
              <a:rPr lang="en-US" sz="2400" dirty="0"/>
              <a:t> (</a:t>
            </a:r>
            <a:r>
              <a:rPr lang="sr-Cyrl-RS" sz="2400" dirty="0"/>
              <a:t>АС</a:t>
            </a:r>
            <a:r>
              <a:rPr lang="en-US" sz="2400" dirty="0"/>
              <a:t> 195) </a:t>
            </a:r>
            <a:r>
              <a:rPr lang="sr-Cyrl-RS" sz="2400" dirty="0"/>
              <a:t>после</a:t>
            </a:r>
            <a:r>
              <a:rPr lang="en-US" sz="2400" dirty="0"/>
              <a:t> </a:t>
            </a:r>
            <a:r>
              <a:rPr lang="sr-Cyrl-RS" sz="2400" dirty="0"/>
              <a:t>пероралне</a:t>
            </a:r>
            <a:r>
              <a:rPr lang="en-US" sz="2400" dirty="0"/>
              <a:t> </a:t>
            </a:r>
            <a:r>
              <a:rPr lang="sr-Cyrl-RS" sz="2400" dirty="0"/>
              <a:t>примене</a:t>
            </a:r>
            <a:r>
              <a:rPr lang="en-US" sz="2400" dirty="0"/>
              <a:t> </a:t>
            </a:r>
            <a:r>
              <a:rPr lang="sr-Cyrl-RS" sz="2400" dirty="0"/>
              <a:t>испитивана</a:t>
            </a:r>
            <a:r>
              <a:rPr lang="en-US" sz="2400" dirty="0"/>
              <a:t> </a:t>
            </a:r>
            <a:r>
              <a:rPr lang="sr-Cyrl-RS" sz="2400" dirty="0"/>
              <a:t>је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пацијентима</a:t>
            </a:r>
            <a:r>
              <a:rPr lang="en-US" sz="2400" dirty="0"/>
              <a:t> </a:t>
            </a:r>
            <a:r>
              <a:rPr lang="sr-Cyrl-RS" sz="2400" dirty="0"/>
              <a:t>са</a:t>
            </a:r>
            <a:r>
              <a:rPr lang="en-US" sz="2400" dirty="0"/>
              <a:t> </a:t>
            </a:r>
            <a:r>
              <a:rPr lang="sr-Cyrl-RS" sz="2400" dirty="0"/>
              <a:t>ХВИ</a:t>
            </a:r>
            <a:r>
              <a:rPr lang="sr-Latn-CS" sz="2400" dirty="0"/>
              <a:t>,</a:t>
            </a:r>
            <a:r>
              <a:rPr lang="en-US" sz="2400" dirty="0"/>
              <a:t> </a:t>
            </a:r>
            <a:r>
              <a:rPr lang="sr-Cyrl-RS" sz="2400" dirty="0"/>
              <a:t>стадијума</a:t>
            </a:r>
            <a:r>
              <a:rPr lang="en-US" sz="2400" dirty="0"/>
              <a:t> I </a:t>
            </a:r>
            <a:r>
              <a:rPr lang="sr-Cyrl-RS" sz="2400" dirty="0"/>
              <a:t>или</a:t>
            </a:r>
            <a:r>
              <a:rPr lang="en-US" sz="2400" dirty="0"/>
              <a:t> II </a:t>
            </a:r>
            <a:r>
              <a:rPr lang="sr-Cyrl-RS" sz="2400" dirty="0"/>
              <a:t>према</a:t>
            </a:r>
            <a:r>
              <a:rPr lang="en-US" sz="2400" dirty="0"/>
              <a:t> </a:t>
            </a:r>
            <a:r>
              <a:rPr lang="en-US" sz="2400" dirty="0" err="1"/>
              <a:t>Widmer</a:t>
            </a:r>
            <a:r>
              <a:rPr lang="en-US" sz="2400" dirty="0"/>
              <a:t>-u.</a:t>
            </a:r>
          </a:p>
          <a:p>
            <a:pPr>
              <a:buNone/>
              <a:defRPr/>
            </a:pPr>
            <a:endParaRPr lang="en-US" sz="2400" dirty="0"/>
          </a:p>
          <a:p>
            <a:pPr>
              <a:buNone/>
              <a:defRPr/>
            </a:pPr>
            <a:r>
              <a:rPr lang="sr-Latn-CS" sz="2400" dirty="0"/>
              <a:t>	</a:t>
            </a:r>
            <a:r>
              <a:rPr lang="sr-Cyrl-RS" sz="2400" dirty="0"/>
              <a:t>Установљено</a:t>
            </a:r>
            <a:r>
              <a:rPr lang="en-US" sz="2400" dirty="0"/>
              <a:t> </a:t>
            </a:r>
            <a:r>
              <a:rPr lang="sr-Cyrl-RS" sz="2400" dirty="0"/>
              <a:t>је</a:t>
            </a:r>
            <a:r>
              <a:rPr lang="en-US" sz="2400" dirty="0"/>
              <a:t> </a:t>
            </a:r>
            <a:r>
              <a:rPr lang="sr-Cyrl-RS" sz="2400" dirty="0"/>
              <a:t>да</a:t>
            </a:r>
            <a:r>
              <a:rPr lang="en-US" sz="2400" dirty="0"/>
              <a:t> </a:t>
            </a:r>
            <a:r>
              <a:rPr lang="sr-Cyrl-RS" sz="2400" dirty="0"/>
              <a:t>екстракт</a:t>
            </a:r>
            <a:r>
              <a:rPr lang="en-US" sz="2400" dirty="0"/>
              <a:t>:</a:t>
            </a:r>
            <a:endParaRPr lang="sr-Latn-CS" sz="2400" dirty="0"/>
          </a:p>
          <a:p>
            <a:pPr>
              <a:buNone/>
              <a:defRPr/>
            </a:pPr>
            <a:endParaRPr lang="en-US" sz="2400" dirty="0"/>
          </a:p>
          <a:p>
            <a:pPr lvl="1">
              <a:defRPr/>
            </a:pPr>
            <a:r>
              <a:rPr lang="sr-Cyrl-RS" b="1" dirty="0"/>
              <a:t>Побољшава</a:t>
            </a:r>
            <a:r>
              <a:rPr lang="en-US" b="1" dirty="0"/>
              <a:t> </a:t>
            </a:r>
            <a:r>
              <a:rPr lang="sr-Cyrl-RS" b="1" dirty="0"/>
              <a:t>микроваскуларну</a:t>
            </a:r>
            <a:r>
              <a:rPr lang="en-US" b="1" dirty="0"/>
              <a:t> </a:t>
            </a:r>
            <a:r>
              <a:rPr lang="sr-Cyrl-RS" b="1" dirty="0"/>
              <a:t>циркулацију</a:t>
            </a:r>
            <a:endParaRPr lang="sr-Latn-CS" b="1" dirty="0"/>
          </a:p>
          <a:p>
            <a:pPr lvl="1">
              <a:defRPr/>
            </a:pPr>
            <a:endParaRPr lang="en-US" b="1" dirty="0"/>
          </a:p>
          <a:p>
            <a:pPr lvl="1">
              <a:defRPr/>
            </a:pPr>
            <a:r>
              <a:rPr lang="sr-Cyrl-RS" b="1" dirty="0"/>
              <a:t>Ублажава</a:t>
            </a:r>
            <a:r>
              <a:rPr lang="en-US" b="1" dirty="0"/>
              <a:t> </a:t>
            </a:r>
            <a:r>
              <a:rPr lang="sr-Cyrl-RS" b="1" dirty="0"/>
              <a:t>објективне</a:t>
            </a:r>
            <a:r>
              <a:rPr lang="en-US" b="1" dirty="0"/>
              <a:t> </a:t>
            </a:r>
            <a:r>
              <a:rPr lang="sr-Cyrl-RS" b="1" dirty="0"/>
              <a:t>и</a:t>
            </a:r>
            <a:r>
              <a:rPr lang="en-US" b="1" dirty="0"/>
              <a:t> </a:t>
            </a:r>
            <a:r>
              <a:rPr lang="sr-Cyrl-RS" b="1" dirty="0"/>
              <a:t>субјективне</a:t>
            </a:r>
            <a:r>
              <a:rPr lang="en-US" b="1" dirty="0"/>
              <a:t> </a:t>
            </a:r>
            <a:r>
              <a:rPr lang="sr-Cyrl-RS" b="1" dirty="0"/>
              <a:t>симптоме</a:t>
            </a:r>
            <a:r>
              <a:rPr lang="en-US" b="1" dirty="0"/>
              <a:t> </a:t>
            </a:r>
            <a:r>
              <a:rPr lang="sr-Cyrl-RS" b="1" dirty="0"/>
              <a:t>ХВИ</a:t>
            </a:r>
            <a:r>
              <a:rPr lang="en-US" b="1" dirty="0"/>
              <a:t> (</a:t>
            </a:r>
            <a:r>
              <a:rPr lang="sr-Cyrl-RS" b="1" dirty="0"/>
              <a:t>едеми</a:t>
            </a:r>
            <a:r>
              <a:rPr lang="en-US" b="1" dirty="0"/>
              <a:t>, </a:t>
            </a:r>
            <a:r>
              <a:rPr lang="sr-Cyrl-RS" b="1" dirty="0"/>
              <a:t>бол</a:t>
            </a:r>
            <a:r>
              <a:rPr lang="en-US" b="1" dirty="0"/>
              <a:t>, </a:t>
            </a:r>
            <a:r>
              <a:rPr lang="sr-Cyrl-RS" b="1" dirty="0"/>
              <a:t>осећај</a:t>
            </a:r>
            <a:r>
              <a:rPr lang="en-US" b="1" dirty="0"/>
              <a:t> </a:t>
            </a:r>
            <a:r>
              <a:rPr lang="sr-Cyrl-RS" b="1" dirty="0"/>
              <a:t>тежине</a:t>
            </a:r>
            <a:r>
              <a:rPr lang="en-US" b="1" dirty="0"/>
              <a:t> </a:t>
            </a:r>
            <a:r>
              <a:rPr lang="sr-Cyrl-RS" b="1" dirty="0"/>
              <a:t>у</a:t>
            </a:r>
            <a:r>
              <a:rPr lang="en-US" b="1" dirty="0"/>
              <a:t> </a:t>
            </a:r>
            <a:r>
              <a:rPr lang="sr-Cyrl-RS" b="1" dirty="0"/>
              <a:t>ногама</a:t>
            </a:r>
            <a:r>
              <a:rPr lang="en-US" b="1" dirty="0"/>
              <a:t> </a:t>
            </a:r>
            <a:r>
              <a:rPr lang="sr-Cyrl-RS" b="1" dirty="0"/>
              <a:t>и</a:t>
            </a:r>
            <a:r>
              <a:rPr lang="sr-Latn-CS" b="1" dirty="0"/>
              <a:t> </a:t>
            </a:r>
            <a:r>
              <a:rPr lang="sr-Cyrl-RS" b="1" dirty="0"/>
              <a:t>др</a:t>
            </a:r>
            <a:r>
              <a:rPr lang="en-US" b="1" dirty="0"/>
              <a:t>.)</a:t>
            </a:r>
            <a:endParaRPr lang="sr-Latn-CS" b="1" dirty="0"/>
          </a:p>
          <a:p>
            <a:pPr lvl="1">
              <a:defRPr/>
            </a:pPr>
            <a:endParaRPr lang="en-US" b="1" dirty="0"/>
          </a:p>
          <a:p>
            <a:pPr lvl="1">
              <a:defRPr/>
            </a:pPr>
            <a:r>
              <a:rPr lang="sr-Cyrl-RS" b="1" dirty="0"/>
              <a:t>Безбедан</a:t>
            </a:r>
            <a:r>
              <a:rPr lang="en-US" b="1" dirty="0"/>
              <a:t> </a:t>
            </a:r>
            <a:r>
              <a:rPr lang="sr-Cyrl-RS" b="1" dirty="0"/>
              <a:t>је</a:t>
            </a:r>
            <a:r>
              <a:rPr lang="en-US" b="1" dirty="0"/>
              <a:t> </a:t>
            </a:r>
            <a:r>
              <a:rPr lang="sr-Cyrl-RS" b="1" dirty="0"/>
              <a:t>за</a:t>
            </a:r>
            <a:r>
              <a:rPr lang="en-US" b="1" dirty="0"/>
              <a:t> </a:t>
            </a:r>
            <a:r>
              <a:rPr lang="sr-Cyrl-RS" b="1" dirty="0"/>
              <a:t>примену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4087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2800" b="1" dirty="0"/>
              <a:t>Индикације</a:t>
            </a:r>
            <a:endParaRPr lang="en-US" sz="2800" b="1" dirty="0"/>
          </a:p>
          <a:p>
            <a:pPr>
              <a:buNone/>
              <a:defRPr/>
            </a:pPr>
            <a:r>
              <a:rPr lang="en-US" sz="2800" dirty="0"/>
              <a:t>	</a:t>
            </a:r>
            <a:r>
              <a:rPr lang="sr-Cyrl-RS" sz="2800" dirty="0"/>
              <a:t>Третман</a:t>
            </a:r>
            <a:r>
              <a:rPr lang="en-US" sz="2800" dirty="0"/>
              <a:t> </a:t>
            </a:r>
            <a:r>
              <a:rPr lang="sr-Cyrl-RS" sz="2800" dirty="0"/>
              <a:t>ХВИ</a:t>
            </a:r>
            <a:r>
              <a:rPr lang="en-US" sz="2800" dirty="0"/>
              <a:t> </a:t>
            </a:r>
            <a:r>
              <a:rPr lang="sr-Cyrl-RS" sz="2800" dirty="0"/>
              <a:t>коју</a:t>
            </a:r>
            <a:r>
              <a:rPr lang="en-US" sz="2800" dirty="0"/>
              <a:t> </a:t>
            </a:r>
            <a:r>
              <a:rPr lang="sr-Cyrl-RS" sz="2800" dirty="0"/>
              <a:t>карактеришу</a:t>
            </a:r>
            <a:r>
              <a:rPr lang="en-US" sz="2800" dirty="0"/>
              <a:t>: </a:t>
            </a:r>
            <a:r>
              <a:rPr lang="sr-Cyrl-RS" sz="2800" dirty="0"/>
              <a:t>отечене</a:t>
            </a:r>
            <a:r>
              <a:rPr lang="en-US" sz="2800" dirty="0"/>
              <a:t> </a:t>
            </a:r>
            <a:r>
              <a:rPr lang="sr-Cyrl-RS" sz="2800" dirty="0"/>
              <a:t>ноге</a:t>
            </a:r>
            <a:r>
              <a:rPr lang="en-US" sz="2800" dirty="0"/>
              <a:t>, </a:t>
            </a:r>
            <a:r>
              <a:rPr lang="sr-Cyrl-RS" sz="2800" dirty="0"/>
              <a:t>варикозне</a:t>
            </a:r>
            <a:r>
              <a:rPr lang="en-US" sz="2800" dirty="0"/>
              <a:t> </a:t>
            </a:r>
            <a:r>
              <a:rPr lang="sr-Cyrl-RS" sz="2800" dirty="0"/>
              <a:t>вене</a:t>
            </a:r>
            <a:r>
              <a:rPr lang="en-US" sz="2800" dirty="0"/>
              <a:t>, </a:t>
            </a:r>
            <a:r>
              <a:rPr lang="sr-Cyrl-RS" sz="2800" dirty="0"/>
              <a:t>осећај</a:t>
            </a:r>
            <a:r>
              <a:rPr lang="en-US" sz="2800" dirty="0"/>
              <a:t> </a:t>
            </a:r>
            <a:r>
              <a:rPr lang="sr-Cyrl-RS" sz="2800" dirty="0"/>
              <a:t>тежине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r>
              <a:rPr lang="en-US" sz="2800" dirty="0"/>
              <a:t>, </a:t>
            </a:r>
            <a:r>
              <a:rPr lang="sr-Cyrl-RS" sz="2800" dirty="0"/>
              <a:t>пецкање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грчеви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листовима</a:t>
            </a:r>
            <a:r>
              <a:rPr lang="en-US" sz="2800" dirty="0"/>
              <a:t>.</a:t>
            </a:r>
            <a:endParaRPr lang="en-US" sz="1400" b="1" dirty="0"/>
          </a:p>
          <a:p>
            <a:pPr>
              <a:defRPr/>
            </a:pPr>
            <a:r>
              <a:rPr lang="sr-Cyrl-RS" sz="2800" b="1" dirty="0"/>
              <a:t>Начин</a:t>
            </a:r>
            <a:r>
              <a:rPr lang="en-US" sz="2800" b="1" dirty="0"/>
              <a:t> </a:t>
            </a:r>
            <a:r>
              <a:rPr lang="sr-Cyrl-RS" sz="2800" b="1" dirty="0"/>
              <a:t>примене</a:t>
            </a:r>
            <a:r>
              <a:rPr lang="en-US" sz="2800" b="1" dirty="0"/>
              <a:t> </a:t>
            </a:r>
          </a:p>
          <a:p>
            <a:pPr>
              <a:buNone/>
              <a:defRPr/>
            </a:pPr>
            <a:r>
              <a:rPr lang="en-US" sz="2800" dirty="0"/>
              <a:t>	</a:t>
            </a:r>
            <a:r>
              <a:rPr lang="sr-Cyrl-RS" sz="2800" dirty="0"/>
              <a:t>перорално</a:t>
            </a:r>
            <a:endParaRPr lang="en-US" sz="2800" dirty="0"/>
          </a:p>
          <a:p>
            <a:pPr>
              <a:defRPr/>
            </a:pPr>
            <a:r>
              <a:rPr lang="sr-Cyrl-RS" sz="2800" b="1" dirty="0"/>
              <a:t>Дозирање</a:t>
            </a:r>
            <a:endParaRPr lang="en-US" sz="2800" b="1" dirty="0"/>
          </a:p>
          <a:p>
            <a:pPr>
              <a:buNone/>
              <a:defRPr/>
            </a:pPr>
            <a:r>
              <a:rPr lang="en-US" sz="2800" dirty="0"/>
              <a:t>	</a:t>
            </a:r>
            <a:r>
              <a:rPr lang="sr-Cyrl-RS" sz="2800" dirty="0"/>
              <a:t>Појединачна</a:t>
            </a:r>
            <a:r>
              <a:rPr lang="en-US" sz="2800" dirty="0"/>
              <a:t> </a:t>
            </a:r>
            <a:r>
              <a:rPr lang="sr-Cyrl-RS" sz="2800" dirty="0"/>
              <a:t>доза</a:t>
            </a:r>
            <a:r>
              <a:rPr lang="en-US" sz="2800" dirty="0"/>
              <a:t>: 360-720 </a:t>
            </a:r>
            <a:r>
              <a:rPr lang="sr-Cyrl-RS" sz="2800" dirty="0"/>
              <a:t>мг</a:t>
            </a:r>
            <a:endParaRPr lang="en-US" sz="2800" dirty="0"/>
          </a:p>
          <a:p>
            <a:pPr>
              <a:buNone/>
              <a:defRPr/>
            </a:pPr>
            <a:r>
              <a:rPr lang="en-US" sz="2800" dirty="0"/>
              <a:t>	</a:t>
            </a:r>
            <a:r>
              <a:rPr lang="sr-Cyrl-RS" sz="2800" dirty="0"/>
              <a:t>Дневна</a:t>
            </a:r>
            <a:r>
              <a:rPr lang="en-US" sz="2800" dirty="0"/>
              <a:t> </a:t>
            </a:r>
            <a:r>
              <a:rPr lang="sr-Cyrl-RS" sz="2800" dirty="0"/>
              <a:t>доза</a:t>
            </a:r>
            <a:r>
              <a:rPr lang="en-US" sz="2800" dirty="0"/>
              <a:t>: 360-720 </a:t>
            </a:r>
            <a:r>
              <a:rPr lang="sr-Cyrl-RS" sz="2800" dirty="0"/>
              <a:t>мг</a:t>
            </a:r>
            <a:endParaRPr lang="en-US" sz="1400" b="1" dirty="0"/>
          </a:p>
          <a:p>
            <a:pPr>
              <a:defRPr/>
            </a:pPr>
            <a:r>
              <a:rPr lang="sr-Cyrl-RS" sz="2800" b="1" dirty="0"/>
              <a:t>Дужина</a:t>
            </a:r>
            <a:r>
              <a:rPr lang="en-US" sz="2800" b="1" dirty="0"/>
              <a:t> </a:t>
            </a:r>
            <a:r>
              <a:rPr lang="sr-Cyrl-RS" sz="2800" b="1" dirty="0"/>
              <a:t>примене</a:t>
            </a:r>
            <a:endParaRPr lang="en-US" sz="2800" b="1" dirty="0"/>
          </a:p>
          <a:p>
            <a:pPr>
              <a:buNone/>
              <a:defRPr/>
            </a:pPr>
            <a:r>
              <a:rPr lang="en-US" sz="2800" dirty="0"/>
              <a:t>	</a:t>
            </a:r>
            <a:r>
              <a:rPr lang="sr-Cyrl-RS" sz="2800" dirty="0"/>
              <a:t>Током</a:t>
            </a:r>
            <a:r>
              <a:rPr lang="en-US" sz="2800" dirty="0"/>
              <a:t> </a:t>
            </a:r>
            <a:r>
              <a:rPr lang="en-US" sz="2800" u="sng" dirty="0"/>
              <a:t>12 </a:t>
            </a:r>
            <a:r>
              <a:rPr lang="sr-Cyrl-RS" sz="2800" u="sng" dirty="0"/>
              <a:t>недеља</a:t>
            </a:r>
            <a:r>
              <a:rPr lang="en-US" sz="2800" dirty="0"/>
              <a:t>. </a:t>
            </a:r>
            <a:r>
              <a:rPr lang="sr-Cyrl-RS" sz="2800" dirty="0"/>
              <a:t>Могућа</a:t>
            </a:r>
            <a:r>
              <a:rPr lang="en-US" sz="2800" dirty="0"/>
              <a:t> </a:t>
            </a:r>
            <a:r>
              <a:rPr lang="sr-Cyrl-RS" sz="2800" dirty="0"/>
              <a:t>је</a:t>
            </a:r>
            <a:r>
              <a:rPr lang="en-US" sz="2800" dirty="0"/>
              <a:t> </a:t>
            </a:r>
            <a:r>
              <a:rPr lang="sr-Cyrl-RS" sz="2800" dirty="0"/>
              <a:t>примена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током</a:t>
            </a:r>
            <a:r>
              <a:rPr lang="en-US" sz="2800" dirty="0"/>
              <a:t> </a:t>
            </a:r>
            <a:r>
              <a:rPr lang="sr-Cyrl-RS" sz="2800" dirty="0"/>
              <a:t>дужег</a:t>
            </a:r>
            <a:r>
              <a:rPr lang="en-US" sz="2800" dirty="0"/>
              <a:t> </a:t>
            </a:r>
            <a:r>
              <a:rPr lang="sr-Cyrl-RS" sz="2800" dirty="0"/>
              <a:t>временског</a:t>
            </a:r>
            <a:r>
              <a:rPr lang="en-US" sz="2800" dirty="0"/>
              <a:t> </a:t>
            </a:r>
            <a:r>
              <a:rPr lang="sr-Cyrl-RS" sz="2800" dirty="0"/>
              <a:t>периода</a:t>
            </a:r>
            <a:r>
              <a:rPr lang="en-US" sz="2800" dirty="0"/>
              <a:t>, </a:t>
            </a:r>
            <a:r>
              <a:rPr lang="sr-Cyrl-RS" sz="2800" dirty="0"/>
              <a:t>али</a:t>
            </a:r>
            <a:r>
              <a:rPr lang="en-US" sz="2800" dirty="0"/>
              <a:t> </a:t>
            </a:r>
            <a:r>
              <a:rPr lang="sr-Cyrl-RS" sz="2800" dirty="0"/>
              <a:t>уз</a:t>
            </a:r>
            <a:r>
              <a:rPr lang="en-US" sz="2800" dirty="0"/>
              <a:t> </a:t>
            </a:r>
            <a:r>
              <a:rPr lang="sr-Cyrl-RS" sz="2800" dirty="0"/>
              <a:t>обавезну</a:t>
            </a:r>
            <a:r>
              <a:rPr lang="en-US" sz="2800" dirty="0"/>
              <a:t> </a:t>
            </a:r>
            <a:r>
              <a:rPr lang="sr-Cyrl-RS" sz="2800" dirty="0"/>
              <a:t>консултацију</a:t>
            </a:r>
            <a:r>
              <a:rPr lang="en-US" sz="2800" dirty="0"/>
              <a:t> </a:t>
            </a:r>
            <a:r>
              <a:rPr lang="sr-Cyrl-RS" sz="2800" dirty="0"/>
              <a:t>са</a:t>
            </a:r>
            <a:r>
              <a:rPr lang="en-US" sz="2800" dirty="0"/>
              <a:t> </a:t>
            </a:r>
            <a:r>
              <a:rPr lang="sr-Cyrl-RS" sz="2800" dirty="0"/>
              <a:t>лекаром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640871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sr-Cyrl-RS" sz="2800" b="1" dirty="0"/>
              <a:t>Контраиндикације</a:t>
            </a:r>
            <a:r>
              <a:rPr lang="en-US" sz="2800" dirty="0"/>
              <a:t>: </a:t>
            </a:r>
            <a:r>
              <a:rPr lang="sr-Cyrl-RS" sz="2800" dirty="0"/>
              <a:t>Преосетљивост</a:t>
            </a:r>
            <a:r>
              <a:rPr lang="en-US" sz="2800" dirty="0"/>
              <a:t> </a:t>
            </a:r>
            <a:r>
              <a:rPr lang="sr-Cyrl-RS" sz="2800" dirty="0"/>
              <a:t>на</a:t>
            </a:r>
            <a:r>
              <a:rPr lang="en-US" sz="2800" dirty="0"/>
              <a:t> </a:t>
            </a:r>
            <a:r>
              <a:rPr lang="sr-Cyrl-RS" sz="2800" dirty="0"/>
              <a:t>састојке</a:t>
            </a:r>
            <a:r>
              <a:rPr lang="en-US" sz="2800" dirty="0"/>
              <a:t>.</a:t>
            </a:r>
          </a:p>
          <a:p>
            <a:pPr>
              <a:defRPr/>
            </a:pPr>
            <a:r>
              <a:rPr lang="sr-Cyrl-RS" sz="2800" b="1" dirty="0"/>
              <a:t>Мере</a:t>
            </a:r>
            <a:r>
              <a:rPr lang="en-US" sz="2800" b="1" dirty="0"/>
              <a:t> </a:t>
            </a:r>
            <a:r>
              <a:rPr lang="sr-Cyrl-RS" sz="2800" b="1" dirty="0"/>
              <a:t>опреза</a:t>
            </a:r>
            <a:endParaRPr lang="en-US" sz="2800" b="1" dirty="0"/>
          </a:p>
          <a:p>
            <a:pPr>
              <a:buNone/>
              <a:defRPr/>
            </a:pPr>
            <a:r>
              <a:rPr lang="en-US" sz="2800" dirty="0"/>
              <a:t>	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случају</a:t>
            </a:r>
            <a:r>
              <a:rPr lang="en-US" sz="2800" dirty="0"/>
              <a:t>: </a:t>
            </a:r>
            <a:r>
              <a:rPr lang="sr-Cyrl-RS" sz="2400" dirty="0"/>
              <a:t>инфламације</a:t>
            </a:r>
            <a:r>
              <a:rPr lang="en-US" sz="2400" dirty="0"/>
              <a:t> </a:t>
            </a:r>
            <a:r>
              <a:rPr lang="sr-Cyrl-RS" sz="2400" dirty="0"/>
              <a:t>коже</a:t>
            </a:r>
            <a:r>
              <a:rPr lang="en-US" sz="2400" dirty="0"/>
              <a:t>, </a:t>
            </a:r>
            <a:r>
              <a:rPr lang="sr-Cyrl-RS" sz="2400" dirty="0"/>
              <a:t>тромбофлебитиса</a:t>
            </a:r>
            <a:r>
              <a:rPr lang="en-US" sz="2400" dirty="0"/>
              <a:t>, </a:t>
            </a:r>
            <a:r>
              <a:rPr lang="sr-Cyrl-RS" sz="2400" dirty="0"/>
              <a:t>поткожних</a:t>
            </a:r>
            <a:r>
              <a:rPr lang="en-US" sz="2400" dirty="0"/>
              <a:t> </a:t>
            </a:r>
            <a:r>
              <a:rPr lang="sr-Cyrl-RS" sz="2400" dirty="0"/>
              <a:t>отврдина</a:t>
            </a:r>
            <a:r>
              <a:rPr lang="en-US" sz="2400" dirty="0"/>
              <a:t>, </a:t>
            </a:r>
            <a:r>
              <a:rPr lang="sr-Cyrl-RS" sz="2400" dirty="0"/>
              <a:t>јаког</a:t>
            </a:r>
            <a:r>
              <a:rPr lang="en-US" sz="2400" dirty="0"/>
              <a:t> </a:t>
            </a:r>
            <a:r>
              <a:rPr lang="sr-Cyrl-RS" sz="2400" dirty="0"/>
              <a:t>бола</a:t>
            </a:r>
            <a:r>
              <a:rPr lang="en-US" sz="2400" dirty="0"/>
              <a:t>, </a:t>
            </a:r>
            <a:r>
              <a:rPr lang="sr-Cyrl-RS" sz="2400" dirty="0"/>
              <a:t>улцерација</a:t>
            </a:r>
            <a:r>
              <a:rPr lang="en-US" sz="2400" dirty="0"/>
              <a:t>, </a:t>
            </a:r>
            <a:r>
              <a:rPr lang="sr-Cyrl-RS" sz="2400" dirty="0"/>
              <a:t>срчане</a:t>
            </a:r>
            <a:r>
              <a:rPr lang="en-US" sz="2400" dirty="0"/>
              <a:t> </a:t>
            </a:r>
            <a:r>
              <a:rPr lang="sr-Cyrl-RS" sz="2400" dirty="0"/>
              <a:t>или</a:t>
            </a:r>
            <a:r>
              <a:rPr lang="en-US" sz="2400" dirty="0"/>
              <a:t> </a:t>
            </a:r>
            <a:r>
              <a:rPr lang="sr-Cyrl-RS" sz="2400" dirty="0"/>
              <a:t>бубрежне</a:t>
            </a:r>
            <a:r>
              <a:rPr lang="en-US" sz="2400" dirty="0"/>
              <a:t> </a:t>
            </a:r>
            <a:r>
              <a:rPr lang="sr-Cyrl-RS" sz="2400" dirty="0"/>
              <a:t>инсуфицијенције</a:t>
            </a:r>
            <a:r>
              <a:rPr lang="en-US" sz="2400" dirty="0"/>
              <a:t> </a:t>
            </a:r>
            <a:r>
              <a:rPr lang="sr-Cyrl-RS" sz="2400" dirty="0"/>
              <a:t>неопходно</a:t>
            </a:r>
            <a:r>
              <a:rPr lang="en-US" sz="2400" dirty="0"/>
              <a:t> </a:t>
            </a:r>
            <a:r>
              <a:rPr lang="sr-Cyrl-RS" sz="2400" dirty="0"/>
              <a:t>је</a:t>
            </a:r>
            <a:r>
              <a:rPr lang="en-US" sz="2400" dirty="0"/>
              <a:t> </a:t>
            </a:r>
            <a:r>
              <a:rPr lang="sr-Cyrl-RS" sz="2400" dirty="0"/>
              <a:t>обратити</a:t>
            </a:r>
            <a:r>
              <a:rPr lang="en-US" sz="2400" dirty="0"/>
              <a:t> </a:t>
            </a:r>
            <a:r>
              <a:rPr lang="sr-Cyrl-RS" sz="2400" dirty="0"/>
              <a:t>се</a:t>
            </a:r>
            <a:r>
              <a:rPr lang="en-US" sz="2400" dirty="0"/>
              <a:t> </a:t>
            </a:r>
            <a:r>
              <a:rPr lang="sr-Cyrl-RS" sz="2400" dirty="0"/>
              <a:t>лекару</a:t>
            </a:r>
            <a:r>
              <a:rPr lang="en-US" sz="2400" dirty="0"/>
              <a:t>.</a:t>
            </a:r>
            <a:endParaRPr lang="en-US" sz="2800" dirty="0"/>
          </a:p>
          <a:p>
            <a:pPr>
              <a:defRPr/>
            </a:pPr>
            <a:r>
              <a:rPr lang="sr-Cyrl-RS" sz="2800" b="1" dirty="0"/>
              <a:t>Интеракције</a:t>
            </a:r>
            <a:endParaRPr lang="en-US" sz="2800" b="1" dirty="0"/>
          </a:p>
          <a:p>
            <a:pPr>
              <a:buNone/>
              <a:defRPr/>
            </a:pPr>
            <a:r>
              <a:rPr lang="en-US" sz="2400" dirty="0"/>
              <a:t>	</a:t>
            </a:r>
            <a:r>
              <a:rPr lang="sr-Cyrl-RS" sz="2400" dirty="0"/>
              <a:t>Нису</a:t>
            </a:r>
            <a:r>
              <a:rPr lang="en-US" sz="2400" dirty="0"/>
              <a:t> </a:t>
            </a:r>
            <a:r>
              <a:rPr lang="sr-Cyrl-RS" sz="2400" dirty="0"/>
              <a:t>забележене</a:t>
            </a:r>
            <a:endParaRPr lang="en-US" sz="2400" dirty="0"/>
          </a:p>
          <a:p>
            <a:pPr>
              <a:defRPr/>
            </a:pPr>
            <a:r>
              <a:rPr lang="sr-Cyrl-RS" sz="2800" b="1" dirty="0"/>
              <a:t>Деца</a:t>
            </a:r>
            <a:r>
              <a:rPr lang="en-US" sz="2800" b="1" dirty="0"/>
              <a:t> </a:t>
            </a:r>
            <a:r>
              <a:rPr lang="sr-Cyrl-RS" sz="2800" b="1" dirty="0"/>
              <a:t>и</a:t>
            </a:r>
            <a:r>
              <a:rPr lang="en-US" sz="2800" b="1" dirty="0"/>
              <a:t> </a:t>
            </a:r>
            <a:r>
              <a:rPr lang="sr-Cyrl-RS" sz="2800" b="1" dirty="0"/>
              <a:t>адолесценти</a:t>
            </a:r>
            <a:r>
              <a:rPr lang="en-US" sz="2800" b="1" dirty="0"/>
              <a:t> </a:t>
            </a:r>
            <a:r>
              <a:rPr lang="sr-Cyrl-RS" sz="2800" b="1" dirty="0"/>
              <a:t>млађи</a:t>
            </a:r>
            <a:r>
              <a:rPr lang="en-US" sz="2800" b="1" dirty="0"/>
              <a:t> </a:t>
            </a:r>
            <a:r>
              <a:rPr lang="sr-Cyrl-RS" sz="2800" b="1" dirty="0"/>
              <a:t>од</a:t>
            </a:r>
            <a:r>
              <a:rPr lang="en-US" sz="2800" b="1" dirty="0"/>
              <a:t> 18 </a:t>
            </a:r>
            <a:r>
              <a:rPr lang="sr-Cyrl-RS" sz="2800" b="1" dirty="0"/>
              <a:t>година</a:t>
            </a:r>
            <a:endParaRPr lang="en-US" sz="2800" b="1" dirty="0"/>
          </a:p>
          <a:p>
            <a:pPr>
              <a:buNone/>
              <a:defRPr/>
            </a:pPr>
            <a:r>
              <a:rPr lang="en-US" sz="2400" dirty="0"/>
              <a:t>	</a:t>
            </a:r>
            <a:r>
              <a:rPr lang="sr-Cyrl-RS" sz="2400" dirty="0"/>
              <a:t>Не</a:t>
            </a:r>
            <a:r>
              <a:rPr lang="en-US" sz="2400" dirty="0"/>
              <a:t> </a:t>
            </a:r>
            <a:r>
              <a:rPr lang="sr-Cyrl-RS" sz="2400" dirty="0"/>
              <a:t>препоручује</a:t>
            </a:r>
            <a:r>
              <a:rPr lang="en-US" sz="2400" dirty="0"/>
              <a:t> </a:t>
            </a:r>
            <a:r>
              <a:rPr lang="sr-Cyrl-RS" sz="2400" dirty="0"/>
              <a:t>се</a:t>
            </a:r>
            <a:endParaRPr lang="en-US" sz="2800" dirty="0"/>
          </a:p>
          <a:p>
            <a:pPr>
              <a:defRPr/>
            </a:pPr>
            <a:r>
              <a:rPr lang="sr-Cyrl-RS" sz="2800" b="1" dirty="0"/>
              <a:t>Трудноћа</a:t>
            </a:r>
            <a:r>
              <a:rPr lang="en-US" sz="2800" b="1" dirty="0"/>
              <a:t> </a:t>
            </a:r>
            <a:r>
              <a:rPr lang="sr-Cyrl-RS" sz="2800" b="1" dirty="0"/>
              <a:t>и</a:t>
            </a:r>
            <a:r>
              <a:rPr lang="en-US" sz="2800" b="1" dirty="0"/>
              <a:t> </a:t>
            </a:r>
            <a:r>
              <a:rPr lang="sr-Cyrl-RS" sz="2800" b="1" dirty="0"/>
              <a:t>дојење</a:t>
            </a:r>
            <a:endParaRPr lang="en-US" sz="2800" b="1" dirty="0"/>
          </a:p>
          <a:p>
            <a:pPr>
              <a:buNone/>
              <a:defRPr/>
            </a:pPr>
            <a:r>
              <a:rPr lang="en-US" sz="2400" dirty="0"/>
              <a:t>	</a:t>
            </a:r>
            <a:r>
              <a:rPr lang="sr-Cyrl-RS" sz="2400" dirty="0"/>
              <a:t>Примена</a:t>
            </a:r>
            <a:r>
              <a:rPr lang="en-US" sz="2400" dirty="0"/>
              <a:t> </a:t>
            </a:r>
            <a:r>
              <a:rPr lang="sr-Cyrl-RS" sz="2400" dirty="0"/>
              <a:t>се</a:t>
            </a:r>
            <a:r>
              <a:rPr lang="en-US" sz="2400" dirty="0"/>
              <a:t> </a:t>
            </a:r>
            <a:r>
              <a:rPr lang="sr-Cyrl-RS" sz="2400" dirty="0"/>
              <a:t>не</a:t>
            </a:r>
            <a:r>
              <a:rPr lang="en-US" sz="2400" dirty="0"/>
              <a:t> </a:t>
            </a:r>
            <a:r>
              <a:rPr lang="sr-Cyrl-RS" sz="2400" dirty="0"/>
              <a:t>прпоручује</a:t>
            </a:r>
            <a:r>
              <a:rPr lang="en-US" sz="2400" dirty="0"/>
              <a:t>, </a:t>
            </a:r>
            <a:r>
              <a:rPr lang="sr-Cyrl-RS" sz="2400" dirty="0"/>
              <a:t>због</a:t>
            </a:r>
            <a:r>
              <a:rPr lang="en-US" sz="2400" dirty="0"/>
              <a:t> </a:t>
            </a:r>
            <a:r>
              <a:rPr lang="sr-Cyrl-RS" sz="2400" dirty="0"/>
              <a:t>недовољно</a:t>
            </a:r>
            <a:r>
              <a:rPr lang="en-US" sz="2400" dirty="0"/>
              <a:t> </a:t>
            </a:r>
            <a:r>
              <a:rPr lang="sr-Cyrl-RS" sz="2400" dirty="0"/>
              <a:t>података</a:t>
            </a:r>
            <a:r>
              <a:rPr lang="en-US" sz="2400" dirty="0"/>
              <a:t> </a:t>
            </a:r>
            <a:r>
              <a:rPr lang="sr-Cyrl-RS" sz="2400" dirty="0"/>
              <a:t>о</a:t>
            </a:r>
            <a:r>
              <a:rPr lang="en-US" sz="2400" dirty="0"/>
              <a:t> </a:t>
            </a:r>
            <a:r>
              <a:rPr lang="sr-Cyrl-RS" sz="2400" dirty="0"/>
              <a:t>безбедности</a:t>
            </a:r>
            <a:endParaRPr lang="en-US" sz="2400" dirty="0"/>
          </a:p>
          <a:p>
            <a:pPr>
              <a:defRPr/>
            </a:pPr>
            <a:r>
              <a:rPr lang="sr-Cyrl-RS" sz="2800" b="1" dirty="0"/>
              <a:t>Нежељена</a:t>
            </a:r>
            <a:r>
              <a:rPr lang="en-US" sz="2800" b="1" dirty="0"/>
              <a:t> </a:t>
            </a:r>
            <a:r>
              <a:rPr lang="sr-Cyrl-RS" sz="2800" b="1" dirty="0"/>
              <a:t>деловања</a:t>
            </a:r>
            <a:endParaRPr lang="en-US" sz="2800" b="1" dirty="0"/>
          </a:p>
          <a:p>
            <a:pPr>
              <a:buNone/>
              <a:defRPr/>
            </a:pPr>
            <a:r>
              <a:rPr lang="en-US" sz="2400" dirty="0"/>
              <a:t>	</a:t>
            </a:r>
            <a:r>
              <a:rPr lang="sr-Cyrl-RS" sz="2400" dirty="0"/>
              <a:t>Забележене</a:t>
            </a:r>
            <a:r>
              <a:rPr lang="en-US" sz="2400" dirty="0"/>
              <a:t> </a:t>
            </a:r>
            <a:r>
              <a:rPr lang="sr-Cyrl-RS" sz="2400" dirty="0"/>
              <a:t>су</a:t>
            </a:r>
            <a:r>
              <a:rPr lang="en-US" sz="2400" dirty="0"/>
              <a:t> : </a:t>
            </a:r>
            <a:r>
              <a:rPr lang="sr-Cyrl-RS" sz="2400" dirty="0"/>
              <a:t>реакције</a:t>
            </a:r>
            <a:r>
              <a:rPr lang="en-US" sz="2400" dirty="0"/>
              <a:t> </a:t>
            </a:r>
            <a:r>
              <a:rPr lang="sr-Cyrl-RS" sz="2400" dirty="0"/>
              <a:t>просетљивости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кожи</a:t>
            </a:r>
            <a:r>
              <a:rPr lang="en-US" sz="2400" dirty="0"/>
              <a:t>, </a:t>
            </a:r>
            <a:r>
              <a:rPr lang="sr-Cyrl-RS" sz="2400" dirty="0"/>
              <a:t>мучнина</a:t>
            </a:r>
            <a:r>
              <a:rPr lang="en-US" sz="2400" dirty="0"/>
              <a:t>, </a:t>
            </a:r>
            <a:r>
              <a:rPr lang="sr-Cyrl-RS" sz="2400" dirty="0"/>
              <a:t>ГИТ</a:t>
            </a:r>
            <a:r>
              <a:rPr lang="en-US" sz="2400" dirty="0"/>
              <a:t> </a:t>
            </a:r>
            <a:r>
              <a:rPr lang="sr-Cyrl-RS" sz="2400" dirty="0"/>
              <a:t>тегобе</a:t>
            </a:r>
            <a:r>
              <a:rPr lang="en-US" sz="2400" dirty="0"/>
              <a:t>, </a:t>
            </a:r>
            <a:r>
              <a:rPr lang="sr-Cyrl-RS" sz="2400" dirty="0"/>
              <a:t>главобоље</a:t>
            </a:r>
            <a:r>
              <a:rPr lang="en-US" sz="2400" dirty="0"/>
              <a:t>.</a:t>
            </a:r>
          </a:p>
          <a:p>
            <a:pPr>
              <a:buNone/>
              <a:defRPr/>
            </a:pP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dirty="0"/>
              <a:t>Традиционални</a:t>
            </a:r>
            <a:r>
              <a:rPr lang="en-US" sz="2800" dirty="0"/>
              <a:t> </a:t>
            </a: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уклањање</a:t>
            </a:r>
            <a:r>
              <a:rPr lang="en-US" sz="2800" dirty="0"/>
              <a:t> </a:t>
            </a:r>
            <a:r>
              <a:rPr lang="sr-Cyrl-RS" sz="2800" dirty="0"/>
              <a:t>дискомфора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осећаја</a:t>
            </a:r>
            <a:r>
              <a:rPr lang="en-US" sz="2800" dirty="0"/>
              <a:t> </a:t>
            </a:r>
            <a:r>
              <a:rPr lang="sr-Cyrl-RS" sz="2800" dirty="0"/>
              <a:t>тежине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r>
              <a:rPr lang="en-US" sz="2800" dirty="0"/>
              <a:t>, </a:t>
            </a:r>
            <a:r>
              <a:rPr lang="sr-Cyrl-RS" sz="2800" dirty="0"/>
              <a:t>везаних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мање</a:t>
            </a:r>
            <a:r>
              <a:rPr lang="en-US" sz="2800" dirty="0"/>
              <a:t> </a:t>
            </a:r>
            <a:r>
              <a:rPr lang="sr-Cyrl-RS" sz="2800" dirty="0"/>
              <a:t>поремећаје</a:t>
            </a:r>
            <a:r>
              <a:rPr lang="en-US" sz="2800" dirty="0"/>
              <a:t> </a:t>
            </a:r>
            <a:r>
              <a:rPr lang="sr-Cyrl-RS" sz="2800" dirty="0"/>
              <a:t>венске</a:t>
            </a:r>
            <a:r>
              <a:rPr lang="en-US" sz="2800" dirty="0"/>
              <a:t> </a:t>
            </a:r>
            <a:r>
              <a:rPr lang="sr-Cyrl-RS" sz="2800" dirty="0"/>
              <a:t>циркулације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51520" y="155679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За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пероралну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примену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000" dirty="0">
                <a:latin typeface="Calibri" pitchFamily="34" charset="0"/>
                <a:cs typeface="Arial" charset="0"/>
              </a:rPr>
              <a:t>Лековити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производи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на</a:t>
            </a:r>
            <a:r>
              <a:rPr lang="en-US" sz="2000" dirty="0">
                <a:latin typeface="Calibri" pitchFamily="34" charset="0"/>
                <a:cs typeface="Arial" charset="0"/>
              </a:rPr>
              <a:t> </a:t>
            </a:r>
            <a:r>
              <a:rPr lang="sr-Cyrl-RS" sz="2000" dirty="0">
                <a:latin typeface="Calibri" pitchFamily="34" charset="0"/>
                <a:cs typeface="Arial" charset="0"/>
              </a:rPr>
              <a:t>бази</a:t>
            </a:r>
            <a:r>
              <a:rPr lang="en-US" sz="2000" dirty="0">
                <a:latin typeface="Calibri" pitchFamily="34" charset="0"/>
                <a:cs typeface="Arial" charset="0"/>
              </a:rPr>
              <a:t>:</a:t>
            </a:r>
          </a:p>
          <a:p>
            <a:pPr algn="just"/>
            <a:endParaRPr lang="en-US" sz="2000" dirty="0">
              <a:latin typeface="Calibri" pitchFamily="34" charset="0"/>
              <a:cs typeface="Arial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000" b="1" dirty="0">
                <a:latin typeface="Calibri" pitchFamily="34" charset="0"/>
                <a:cs typeface="Arial" charset="0"/>
              </a:rPr>
              <a:t>листа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винове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лозе</a:t>
            </a:r>
            <a:r>
              <a:rPr lang="en-US" sz="2000" b="1" dirty="0">
                <a:latin typeface="Calibri" pitchFamily="34" charset="0"/>
                <a:cs typeface="Arial" charset="0"/>
              </a:rPr>
              <a:t>, </a:t>
            </a:r>
            <a:r>
              <a:rPr lang="en-US" sz="2000" b="1" i="1" dirty="0" err="1">
                <a:latin typeface="Calibri" pitchFamily="34" charset="0"/>
                <a:cs typeface="Arial" charset="0"/>
              </a:rPr>
              <a:t>Vitiss</a:t>
            </a:r>
            <a:r>
              <a:rPr lang="en-US" sz="2000" b="1" i="1" dirty="0">
                <a:latin typeface="Calibri" pitchFamily="34" charset="0"/>
                <a:cs typeface="Arial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charset="0"/>
              </a:rPr>
              <a:t>viniferae</a:t>
            </a:r>
            <a:r>
              <a:rPr lang="en-US" sz="2000" b="1" i="1" dirty="0">
                <a:latin typeface="Calibri" pitchFamily="34" charset="0"/>
                <a:cs typeface="Arial" charset="0"/>
              </a:rPr>
              <a:t> folium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sz="2000" b="1" dirty="0">
                <a:latin typeface="Calibri" pitchFamily="34" charset="0"/>
                <a:cs typeface="Arial" charset="0"/>
              </a:rPr>
              <a:t>хербе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ждраљевине</a:t>
            </a:r>
            <a:r>
              <a:rPr lang="en-US" sz="2000" b="1" dirty="0">
                <a:latin typeface="Calibri" pitchFamily="34" charset="0"/>
                <a:cs typeface="Arial" charset="0"/>
              </a:rPr>
              <a:t>, </a:t>
            </a:r>
            <a:r>
              <a:rPr lang="en-US" sz="2000" b="1" i="1" dirty="0" err="1">
                <a:latin typeface="Calibri" pitchFamily="34" charset="0"/>
                <a:cs typeface="Arial" charset="0"/>
              </a:rPr>
              <a:t>Meliloti</a:t>
            </a:r>
            <a:r>
              <a:rPr lang="en-US" sz="2000" b="1" i="1" dirty="0">
                <a:latin typeface="Calibri" pitchFamily="34" charset="0"/>
                <a:cs typeface="Arial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charset="0"/>
              </a:rPr>
              <a:t>herba</a:t>
            </a:r>
            <a:endParaRPr lang="en-US" sz="2000" b="1" i="1" dirty="0">
              <a:latin typeface="Calibri" pitchFamily="34" charset="0"/>
              <a:cs typeface="Arial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000" b="1" dirty="0">
                <a:latin typeface="Calibri" pitchFamily="34" charset="0"/>
                <a:cs typeface="Arial" charset="0"/>
              </a:rPr>
              <a:t>ризома</a:t>
            </a:r>
            <a:r>
              <a:rPr lang="en-US" sz="20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000" b="1" dirty="0">
                <a:latin typeface="Calibri" pitchFamily="34" charset="0"/>
                <a:cs typeface="Arial" charset="0"/>
              </a:rPr>
              <a:t>кострике</a:t>
            </a:r>
            <a:r>
              <a:rPr lang="en-US" sz="2000" b="1" i="1" dirty="0">
                <a:latin typeface="Calibri" pitchFamily="34" charset="0"/>
                <a:cs typeface="Arial" charset="0"/>
              </a:rPr>
              <a:t>, </a:t>
            </a:r>
            <a:r>
              <a:rPr lang="en-US" sz="2000" b="1" i="1" dirty="0" err="1">
                <a:latin typeface="Calibri" pitchFamily="34" charset="0"/>
                <a:cs typeface="Arial" charset="0"/>
              </a:rPr>
              <a:t>Rusci</a:t>
            </a:r>
            <a:r>
              <a:rPr lang="en-US" sz="2000" b="1" i="1" dirty="0">
                <a:latin typeface="Calibri" pitchFamily="34" charset="0"/>
                <a:cs typeface="Arial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charset="0"/>
              </a:rPr>
              <a:t>rhizoma</a:t>
            </a:r>
            <a:r>
              <a:rPr lang="en-US" sz="2000" b="1" dirty="0">
                <a:latin typeface="Calibri" pitchFamily="34" charset="0"/>
                <a:cs typeface="Arial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0" y="399567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sr-Cyrl-RS" sz="2400" b="1" dirty="0"/>
              <a:t>За</a:t>
            </a:r>
            <a:r>
              <a:rPr lang="x-none" sz="2400" b="1"/>
              <a:t> </a:t>
            </a:r>
            <a:r>
              <a:rPr lang="sr-Cyrl-RS" sz="2400" b="1" dirty="0"/>
              <a:t>дермалну</a:t>
            </a:r>
            <a:r>
              <a:rPr lang="x-none" sz="2400" b="1"/>
              <a:t> </a:t>
            </a:r>
            <a:r>
              <a:rPr lang="sr-Cyrl-RS" sz="2400" b="1" dirty="0"/>
              <a:t>примену</a:t>
            </a:r>
            <a:endParaRPr lang="x-none" sz="2400" b="1"/>
          </a:p>
          <a:p>
            <a:pPr algn="just">
              <a:defRPr/>
            </a:pPr>
            <a:r>
              <a:rPr lang="sr-Cyrl-RS" dirty="0"/>
              <a:t>Лековити</a:t>
            </a:r>
            <a:r>
              <a:rPr lang="x-none"/>
              <a:t> </a:t>
            </a:r>
            <a:r>
              <a:rPr lang="sr-Cyrl-RS" dirty="0"/>
              <a:t>производи</a:t>
            </a:r>
            <a:r>
              <a:rPr lang="x-none"/>
              <a:t> </a:t>
            </a:r>
            <a:r>
              <a:rPr lang="sr-Cyrl-RS" dirty="0"/>
              <a:t>на</a:t>
            </a:r>
            <a:r>
              <a:rPr lang="x-none"/>
              <a:t> </a:t>
            </a:r>
            <a:r>
              <a:rPr lang="sr-Cyrl-RS" dirty="0"/>
              <a:t>бази</a:t>
            </a:r>
            <a:r>
              <a:rPr lang="x-none"/>
              <a:t>:</a:t>
            </a:r>
          </a:p>
          <a:p>
            <a:pPr algn="just">
              <a:defRPr/>
            </a:pPr>
            <a:endParaRPr lang="x-none"/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sr-Cyrl-RS" sz="2000" b="1" dirty="0"/>
              <a:t>семена</a:t>
            </a:r>
            <a:r>
              <a:rPr lang="x-none" sz="2000" b="1"/>
              <a:t> </a:t>
            </a:r>
            <a:r>
              <a:rPr lang="sr-Cyrl-RS" sz="2000" b="1" dirty="0"/>
              <a:t>дивљег</a:t>
            </a:r>
            <a:r>
              <a:rPr lang="x-none" sz="2000" b="1"/>
              <a:t> </a:t>
            </a:r>
            <a:r>
              <a:rPr lang="sr-Cyrl-RS" sz="2000" b="1" dirty="0"/>
              <a:t>кестена</a:t>
            </a:r>
            <a:r>
              <a:rPr lang="x-none" sz="2000" b="1" i="1"/>
              <a:t>, </a:t>
            </a:r>
            <a:r>
              <a:rPr lang="en-US" sz="2000" b="1" i="1" dirty="0" err="1"/>
              <a:t>Hippocastani</a:t>
            </a:r>
            <a:r>
              <a:rPr lang="x-none" sz="2000" b="1" i="1"/>
              <a:t> </a:t>
            </a:r>
            <a:r>
              <a:rPr lang="en-US" sz="2000" b="1" i="1" dirty="0"/>
              <a:t>semen</a:t>
            </a:r>
            <a:endParaRPr lang="x-none" sz="2000" b="1" i="1"/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sr-Cyrl-RS" sz="2000" b="1" dirty="0"/>
              <a:t>листа</a:t>
            </a:r>
            <a:r>
              <a:rPr lang="x-none" sz="2000" b="1"/>
              <a:t> </a:t>
            </a:r>
            <a:r>
              <a:rPr lang="sr-Cyrl-RS" sz="2000" b="1" dirty="0"/>
              <a:t>винове</a:t>
            </a:r>
            <a:r>
              <a:rPr lang="x-none" sz="2000" b="1"/>
              <a:t> </a:t>
            </a:r>
            <a:r>
              <a:rPr lang="sr-Cyrl-RS" sz="2000" b="1" dirty="0"/>
              <a:t>лозе</a:t>
            </a:r>
            <a:r>
              <a:rPr lang="x-none" sz="2000" b="1"/>
              <a:t>, </a:t>
            </a:r>
            <a:r>
              <a:rPr lang="en-US" sz="2000" b="1" i="1" dirty="0" err="1"/>
              <a:t>Vitiss</a:t>
            </a:r>
            <a:r>
              <a:rPr lang="x-none" sz="2000" b="1" i="1"/>
              <a:t> </a:t>
            </a:r>
            <a:r>
              <a:rPr lang="en-US" sz="2000" b="1" i="1" dirty="0" err="1"/>
              <a:t>viniferae</a:t>
            </a:r>
            <a:r>
              <a:rPr lang="x-none" sz="2000" b="1" i="1"/>
              <a:t> </a:t>
            </a:r>
            <a:r>
              <a:rPr lang="en-US" sz="2000" b="1" i="1" dirty="0"/>
              <a:t>folium</a:t>
            </a:r>
            <a:endParaRPr lang="x-none" sz="2000" b="1" i="1"/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sr-Cyrl-RS" sz="2000" b="1" dirty="0"/>
              <a:t>хербе</a:t>
            </a:r>
            <a:r>
              <a:rPr lang="x-none" sz="2000" b="1"/>
              <a:t> </a:t>
            </a:r>
            <a:r>
              <a:rPr lang="sr-Cyrl-RS" sz="2000" b="1" dirty="0"/>
              <a:t>ждраљевине</a:t>
            </a:r>
            <a:r>
              <a:rPr lang="x-none" sz="2000" b="1"/>
              <a:t>, </a:t>
            </a:r>
            <a:r>
              <a:rPr lang="en-US" sz="2000" b="1" i="1" dirty="0" err="1"/>
              <a:t>Meliloti</a:t>
            </a:r>
            <a:r>
              <a:rPr lang="x-none" sz="2000" b="1" i="1"/>
              <a:t> </a:t>
            </a:r>
            <a:r>
              <a:rPr lang="en-US" sz="2000" b="1" i="1" dirty="0" err="1"/>
              <a:t>herba</a:t>
            </a:r>
            <a:endParaRPr lang="x-none" sz="2000" b="1" i="1" dirty="0"/>
          </a:p>
        </p:txBody>
      </p:sp>
      <p:sp>
        <p:nvSpPr>
          <p:cNvPr id="35844" name="AutoShape 4" descr="Image result for krema za noge za ve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AutoShape 6" descr="Image result for krema za noge za ve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8" name="AutoShape 8" descr="Image result for krema za noge za ve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Херба</a:t>
            </a:r>
            <a:r>
              <a:rPr lang="en-US" sz="3200" dirty="0"/>
              <a:t> </a:t>
            </a:r>
            <a:r>
              <a:rPr lang="sr-Cyrl-RS" sz="3200" dirty="0"/>
              <a:t>ждраљевине</a:t>
            </a:r>
            <a:r>
              <a:rPr lang="en-US" sz="3200" dirty="0"/>
              <a:t> (</a:t>
            </a:r>
            <a:r>
              <a:rPr lang="sr-Cyrl-RS" sz="3200" dirty="0"/>
              <a:t>кокоца</a:t>
            </a:r>
            <a:r>
              <a:rPr lang="en-US" sz="3200" dirty="0"/>
              <a:t>), </a:t>
            </a:r>
            <a:r>
              <a:rPr lang="en-US" sz="3200" i="1" dirty="0" err="1"/>
              <a:t>Meliloti</a:t>
            </a:r>
            <a:r>
              <a:rPr lang="en-US" sz="3200" i="1" dirty="0"/>
              <a:t> </a:t>
            </a:r>
            <a:r>
              <a:rPr lang="en-US" sz="3200" i="1" dirty="0" err="1"/>
              <a:t>herba</a:t>
            </a:r>
            <a:r>
              <a:rPr lang="en-US" sz="3200" i="1" dirty="0"/>
              <a:t/>
            </a:r>
            <a:br>
              <a:rPr lang="en-US" sz="3200" i="1" dirty="0"/>
            </a:br>
            <a:r>
              <a:rPr lang="en-US" sz="3200" i="1" dirty="0" err="1"/>
              <a:t>Melilotus</a:t>
            </a:r>
            <a:r>
              <a:rPr lang="en-US" sz="3200" i="1" dirty="0"/>
              <a:t> </a:t>
            </a:r>
            <a:r>
              <a:rPr lang="en-US" sz="3200" i="1" dirty="0" err="1"/>
              <a:t>officinalis</a:t>
            </a:r>
            <a:r>
              <a:rPr lang="en-US" sz="3200" i="1" dirty="0"/>
              <a:t>, </a:t>
            </a:r>
            <a:r>
              <a:rPr lang="en-US" sz="3200" i="1" dirty="0" err="1"/>
              <a:t>Fabaceae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23528" y="1556792"/>
            <a:ext cx="4572000" cy="1117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sr-Cyrl-RS" sz="2000" b="1" dirty="0"/>
              <a:t>Активни</a:t>
            </a:r>
            <a:r>
              <a:rPr lang="en-US" sz="2000" b="1" dirty="0"/>
              <a:t> </a:t>
            </a:r>
            <a:r>
              <a:rPr lang="sr-Cyrl-RS" sz="2000" b="1" dirty="0"/>
              <a:t>састојци</a:t>
            </a:r>
            <a:r>
              <a:rPr lang="en-US" b="1" dirty="0"/>
              <a:t>:   </a:t>
            </a:r>
            <a:r>
              <a:rPr lang="sr-Cyrl-RS" b="1" u="sng" dirty="0"/>
              <a:t>кумарински</a:t>
            </a:r>
            <a:r>
              <a:rPr lang="en-US" b="1" u="sng" dirty="0"/>
              <a:t> </a:t>
            </a:r>
            <a:r>
              <a:rPr lang="sr-Cyrl-RS" b="1" u="sng" dirty="0"/>
              <a:t>агликони</a:t>
            </a:r>
            <a:endParaRPr lang="en-US" b="1" u="sng" dirty="0"/>
          </a:p>
          <a:p>
            <a:pPr>
              <a:lnSpc>
                <a:spcPct val="90000"/>
              </a:lnSpc>
              <a:defRPr/>
            </a:pPr>
            <a:r>
              <a:rPr lang="sr-Cyrl-RS" dirty="0"/>
              <a:t>Кумарин</a:t>
            </a:r>
            <a:r>
              <a:rPr lang="en-US" dirty="0"/>
              <a:t>, </a:t>
            </a:r>
            <a:r>
              <a:rPr lang="sr-Cyrl-RS" dirty="0"/>
              <a:t>мелилотин</a:t>
            </a:r>
            <a:r>
              <a:rPr lang="en-US" dirty="0"/>
              <a:t>, </a:t>
            </a:r>
            <a:r>
              <a:rPr lang="sr-Cyrl-RS" dirty="0"/>
              <a:t>умбелиферон</a:t>
            </a:r>
            <a:r>
              <a:rPr lang="en-US" dirty="0"/>
              <a:t>, </a:t>
            </a:r>
            <a:r>
              <a:rPr lang="sr-Cyrl-RS" dirty="0"/>
              <a:t>скополетин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9512" y="4797152"/>
            <a:ext cx="8604448" cy="150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sr-Cyrl-RS" sz="2600" b="1" dirty="0"/>
              <a:t>Кумарини</a:t>
            </a:r>
            <a:r>
              <a:rPr lang="en-US" sz="2600" b="1" dirty="0"/>
              <a:t> </a:t>
            </a:r>
            <a:r>
              <a:rPr lang="sr-Cyrl-RS" sz="2600" b="1" dirty="0"/>
              <a:t>делују</a:t>
            </a:r>
            <a:r>
              <a:rPr lang="en-US" sz="26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sr-Cyrl-RS" sz="1900" b="1" dirty="0"/>
              <a:t>антиедематозно</a:t>
            </a:r>
            <a:r>
              <a:rPr lang="en-US" sz="1900" b="1" dirty="0"/>
              <a:t> (</a:t>
            </a:r>
            <a:r>
              <a:rPr lang="sr-Cyrl-RS" sz="1900" b="1" dirty="0"/>
              <a:t>антиексудативно</a:t>
            </a:r>
            <a:r>
              <a:rPr lang="en-US" sz="1900" b="1" dirty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sr-Cyrl-RS" sz="1900" b="1" dirty="0"/>
              <a:t>протеолитички</a:t>
            </a:r>
            <a:r>
              <a:rPr lang="en-US" sz="1900" b="1" dirty="0"/>
              <a:t> </a:t>
            </a:r>
            <a:r>
              <a:rPr lang="en-US" sz="1900" dirty="0"/>
              <a:t>(</a:t>
            </a:r>
            <a:r>
              <a:rPr lang="sr-Cyrl-RS" sz="1900" dirty="0"/>
              <a:t>смањују</a:t>
            </a:r>
            <a:r>
              <a:rPr lang="en-US" sz="1900" dirty="0"/>
              <a:t> </a:t>
            </a:r>
            <a:r>
              <a:rPr lang="sr-Cyrl-RS" sz="1900" dirty="0"/>
              <a:t>вискозитет</a:t>
            </a:r>
            <a:r>
              <a:rPr lang="en-US" sz="1900" dirty="0"/>
              <a:t> </a:t>
            </a:r>
            <a:r>
              <a:rPr lang="sr-Cyrl-RS" sz="1900" dirty="0"/>
              <a:t>едематозне</a:t>
            </a:r>
            <a:r>
              <a:rPr lang="en-US" sz="1900" dirty="0"/>
              <a:t> </a:t>
            </a:r>
            <a:r>
              <a:rPr lang="sr-Cyrl-RS" sz="1900" dirty="0"/>
              <a:t>течности</a:t>
            </a:r>
            <a:r>
              <a:rPr lang="en-US" sz="1900" dirty="0"/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sr-Cyrl-RS" sz="1900" b="1" dirty="0"/>
              <a:t>лимфокинетички</a:t>
            </a:r>
            <a:endParaRPr lang="en-US" sz="1900" b="1" dirty="0"/>
          </a:p>
          <a:p>
            <a:pPr lvl="1">
              <a:lnSpc>
                <a:spcPct val="90000"/>
              </a:lnSpc>
              <a:defRPr/>
            </a:pPr>
            <a:r>
              <a:rPr lang="sr-Cyrl-RS" sz="1900" b="1" dirty="0"/>
              <a:t>антиинфламаторно</a:t>
            </a:r>
            <a:endParaRPr lang="en-US" dirty="0"/>
          </a:p>
        </p:txBody>
      </p:sp>
      <p:pic>
        <p:nvPicPr>
          <p:cNvPr id="6" name="Picture 5" descr="https://media.snl.no/system/images/6511/standard_kumarin__e2_80_93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140968"/>
            <a:ext cx="21494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131840" y="3573016"/>
            <a:ext cx="1117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 </a:t>
            </a:r>
            <a:r>
              <a:rPr lang="en-US" dirty="0" err="1"/>
              <a:t>Kumarin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133600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Ризом</a:t>
            </a:r>
            <a:r>
              <a:rPr lang="en-US" sz="3200" dirty="0"/>
              <a:t> </a:t>
            </a:r>
            <a:r>
              <a:rPr lang="sr-Cyrl-RS" sz="3200" dirty="0"/>
              <a:t>кострике</a:t>
            </a:r>
            <a:r>
              <a:rPr lang="en-US" sz="3200" dirty="0"/>
              <a:t>, </a:t>
            </a:r>
            <a:r>
              <a:rPr lang="en-US" sz="3200" i="1" dirty="0" err="1"/>
              <a:t>Rusci</a:t>
            </a:r>
            <a:r>
              <a:rPr lang="en-US" sz="3200" i="1" dirty="0"/>
              <a:t> </a:t>
            </a:r>
            <a:r>
              <a:rPr lang="en-US" sz="3200" i="1" dirty="0" err="1"/>
              <a:t>rhizoma</a:t>
            </a:r>
            <a:r>
              <a:rPr lang="en-US" sz="3200" i="1" dirty="0"/>
              <a:t>, </a:t>
            </a:r>
            <a:r>
              <a:rPr lang="en-US" sz="3200" i="1" dirty="0" err="1"/>
              <a:t>Ruscus</a:t>
            </a:r>
            <a:r>
              <a:rPr lang="en-US" sz="3200" i="1" dirty="0"/>
              <a:t> </a:t>
            </a:r>
            <a:r>
              <a:rPr lang="en-US" sz="3200" i="1" dirty="0" err="1"/>
              <a:t>aculeatus</a:t>
            </a:r>
            <a:r>
              <a:rPr lang="en-US" sz="3200" i="1" dirty="0"/>
              <a:t>, </a:t>
            </a:r>
            <a:r>
              <a:rPr lang="en-US" sz="3200" i="1" dirty="0" err="1"/>
              <a:t>Ruscaceae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0" y="1043732"/>
            <a:ext cx="6858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sr-Cyrl-RS" sz="2400" b="1" dirty="0"/>
              <a:t>Активни</a:t>
            </a:r>
            <a:r>
              <a:rPr lang="en-US" sz="2400" b="1" dirty="0"/>
              <a:t> </a:t>
            </a:r>
            <a:r>
              <a:rPr lang="sr-Cyrl-RS" sz="2400" b="1" dirty="0"/>
              <a:t>састојци</a:t>
            </a:r>
            <a:r>
              <a:rPr lang="en-US" sz="2400" b="1" dirty="0"/>
              <a:t>:  </a:t>
            </a:r>
          </a:p>
          <a:p>
            <a:pPr>
              <a:defRPr/>
            </a:pPr>
            <a:r>
              <a:rPr lang="en-US" sz="2400" b="1" dirty="0"/>
              <a:t> 	</a:t>
            </a:r>
            <a:r>
              <a:rPr lang="sr-Cyrl-RS" sz="2400" dirty="0"/>
              <a:t>стероидни</a:t>
            </a:r>
            <a:r>
              <a:rPr lang="en-US" sz="2400" dirty="0"/>
              <a:t> </a:t>
            </a:r>
            <a:r>
              <a:rPr lang="sr-Cyrl-RS" sz="2400" dirty="0"/>
              <a:t>сапонозиди</a:t>
            </a:r>
            <a:r>
              <a:rPr lang="en-US" sz="2400" dirty="0"/>
              <a:t> (</a:t>
            </a:r>
            <a:r>
              <a:rPr lang="sr-Cyrl-RS" sz="2400" b="1" dirty="0"/>
              <a:t>русцин</a:t>
            </a:r>
            <a:r>
              <a:rPr lang="en-US" sz="2400" b="1" dirty="0"/>
              <a:t>,</a:t>
            </a:r>
            <a:r>
              <a:rPr lang="en-US" sz="2400" dirty="0"/>
              <a:t> </a:t>
            </a:r>
            <a:r>
              <a:rPr lang="sr-Cyrl-RS" sz="2400" b="1" dirty="0"/>
              <a:t>рускозид</a:t>
            </a:r>
            <a:r>
              <a:rPr lang="en-US" sz="2400" b="1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др</a:t>
            </a:r>
            <a:r>
              <a:rPr lang="en-US" sz="2400" dirty="0"/>
              <a:t>.) </a:t>
            </a:r>
            <a:r>
              <a:rPr lang="sr-Cyrl-RS" sz="2400" dirty="0"/>
              <a:t>са</a:t>
            </a:r>
            <a:r>
              <a:rPr lang="en-US" sz="2400" dirty="0"/>
              <a:t> </a:t>
            </a:r>
            <a:r>
              <a:rPr lang="sr-Cyrl-RS" sz="2400" dirty="0"/>
              <a:t>агликонима</a:t>
            </a:r>
            <a:r>
              <a:rPr lang="en-US" sz="2400" dirty="0"/>
              <a:t> </a:t>
            </a:r>
            <a:r>
              <a:rPr lang="sr-Cyrl-RS" sz="2400" dirty="0"/>
              <a:t>рускогенинина</a:t>
            </a:r>
            <a:r>
              <a:rPr lang="en-US" sz="2400" dirty="0"/>
              <a:t> (</a:t>
            </a:r>
            <a:r>
              <a:rPr lang="sr-Cyrl-RS" sz="2400" b="1" dirty="0"/>
              <a:t>рускогенин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b="1" dirty="0"/>
              <a:t>неорускогенин</a:t>
            </a:r>
            <a:r>
              <a:rPr lang="en-US" sz="2400" dirty="0"/>
              <a:t>)</a:t>
            </a:r>
          </a:p>
          <a:p>
            <a:pPr>
              <a:defRPr/>
            </a:pPr>
            <a:endParaRPr lang="en-US" sz="2400" b="1" dirty="0"/>
          </a:p>
          <a:p>
            <a:pPr>
              <a:buFont typeface="Wingdings" pitchFamily="2" charset="2"/>
              <a:buChar char="v"/>
              <a:defRPr/>
            </a:pPr>
            <a:r>
              <a:rPr lang="sr-Cyrl-RS" sz="2400" b="1" dirty="0"/>
              <a:t>Фармаколошко</a:t>
            </a:r>
            <a:r>
              <a:rPr lang="en-US" sz="2400" b="1" dirty="0"/>
              <a:t> </a:t>
            </a:r>
            <a:r>
              <a:rPr lang="sr-Cyrl-RS" sz="2400" b="1" dirty="0"/>
              <a:t>деловање</a:t>
            </a:r>
            <a:endParaRPr lang="en-US" sz="2400" b="1" dirty="0"/>
          </a:p>
          <a:p>
            <a:pPr>
              <a:defRPr/>
            </a:pPr>
            <a:r>
              <a:rPr lang="en-US" sz="2400" dirty="0"/>
              <a:t>	</a:t>
            </a:r>
            <a:r>
              <a:rPr lang="sr-Cyrl-RS" sz="2400" dirty="0"/>
              <a:t>Сапонозиди</a:t>
            </a:r>
            <a:r>
              <a:rPr lang="en-US" sz="2400" dirty="0"/>
              <a:t> </a:t>
            </a:r>
            <a:r>
              <a:rPr lang="sr-Cyrl-RS" sz="2400" dirty="0"/>
              <a:t>сиромашни</a:t>
            </a:r>
            <a:r>
              <a:rPr lang="en-US" sz="2400" dirty="0"/>
              <a:t> </a:t>
            </a:r>
            <a:r>
              <a:rPr lang="sr-Cyrl-RS" sz="2400" dirty="0"/>
              <a:t>шећерима</a:t>
            </a:r>
            <a:r>
              <a:rPr lang="en-US" sz="2400" dirty="0"/>
              <a:t>, </a:t>
            </a:r>
            <a:r>
              <a:rPr lang="sr-Cyrl-RS" sz="2400" dirty="0"/>
              <a:t>а</a:t>
            </a:r>
            <a:r>
              <a:rPr lang="en-US" sz="2400" dirty="0"/>
              <a:t> </a:t>
            </a:r>
            <a:r>
              <a:rPr lang="sr-Cyrl-RS" sz="2400" dirty="0"/>
              <a:t>нарочито</a:t>
            </a:r>
            <a:r>
              <a:rPr lang="en-US" sz="2400" dirty="0"/>
              <a:t> </a:t>
            </a:r>
            <a:r>
              <a:rPr lang="sr-Cyrl-RS" sz="2400" dirty="0"/>
              <a:t>агликони</a:t>
            </a:r>
            <a:r>
              <a:rPr lang="en-US" sz="2400" dirty="0"/>
              <a:t>, </a:t>
            </a:r>
            <a:r>
              <a:rPr lang="sr-Cyrl-RS" sz="2400" dirty="0"/>
              <a:t>испољавају</a:t>
            </a:r>
            <a:r>
              <a:rPr lang="en-US" sz="2400" dirty="0"/>
              <a:t> </a:t>
            </a:r>
            <a:r>
              <a:rPr lang="sr-Cyrl-RS" sz="2400" dirty="0"/>
              <a:t>најјачу</a:t>
            </a:r>
            <a:r>
              <a:rPr lang="en-US" sz="2400" dirty="0"/>
              <a:t> </a:t>
            </a:r>
            <a:r>
              <a:rPr lang="sr-Cyrl-RS" sz="2400" dirty="0"/>
              <a:t>фармаколошку</a:t>
            </a:r>
            <a:r>
              <a:rPr lang="en-US" sz="2400" dirty="0"/>
              <a:t> </a:t>
            </a:r>
            <a:r>
              <a:rPr lang="sr-Cyrl-RS" sz="2400" dirty="0"/>
              <a:t>активност</a:t>
            </a:r>
            <a:r>
              <a:rPr lang="en-US" sz="2400" dirty="0"/>
              <a:t>:</a:t>
            </a:r>
          </a:p>
          <a:p>
            <a:pPr lvl="1">
              <a:defRPr/>
            </a:pPr>
            <a:r>
              <a:rPr lang="sr-Cyrl-RS" sz="2000" b="1" dirty="0"/>
              <a:t>делују</a:t>
            </a:r>
            <a:r>
              <a:rPr lang="en-US" sz="2000" b="1" dirty="0"/>
              <a:t> </a:t>
            </a:r>
            <a:r>
              <a:rPr lang="sr-Cyrl-RS" sz="2000" b="1" dirty="0"/>
              <a:t>антиинфламаторно</a:t>
            </a:r>
            <a:endParaRPr lang="en-US" sz="2000" b="1" dirty="0"/>
          </a:p>
          <a:p>
            <a:pPr lvl="1">
              <a:defRPr/>
            </a:pPr>
            <a:r>
              <a:rPr lang="sr-Cyrl-RS" sz="2000" b="1" dirty="0"/>
              <a:t>повећавају</a:t>
            </a:r>
            <a:r>
              <a:rPr lang="en-US" sz="2000" b="1" dirty="0"/>
              <a:t> </a:t>
            </a:r>
            <a:r>
              <a:rPr lang="sr-Cyrl-RS" sz="2000" b="1" dirty="0"/>
              <a:t>тонус</a:t>
            </a:r>
            <a:r>
              <a:rPr lang="en-US" sz="2000" b="1" dirty="0"/>
              <a:t> </a:t>
            </a:r>
            <a:r>
              <a:rPr lang="sr-Cyrl-RS" sz="2000" b="1" dirty="0"/>
              <a:t>зида</a:t>
            </a:r>
            <a:r>
              <a:rPr lang="en-US" sz="2000" b="1" dirty="0"/>
              <a:t> </a:t>
            </a:r>
            <a:r>
              <a:rPr lang="sr-Cyrl-RS" sz="2000" b="1" dirty="0"/>
              <a:t>капилара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467544" y="544522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Зато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се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екстракти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ризома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кострике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припремају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уз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истовремену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хидролизу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сапонозида</a:t>
            </a:r>
            <a:r>
              <a:rPr lang="en-US" b="1" dirty="0">
                <a:latin typeface="Calibri" pitchFamily="34" charset="0"/>
                <a:cs typeface="Arial" charset="0"/>
              </a:rPr>
              <a:t>. </a:t>
            </a:r>
            <a:r>
              <a:rPr lang="sr-Cyrl-RS" b="1" dirty="0">
                <a:latin typeface="Calibri" pitchFamily="34" charset="0"/>
                <a:cs typeface="Arial" charset="0"/>
              </a:rPr>
              <a:t>У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екстрактима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доминирају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агликони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рускогенини</a:t>
            </a:r>
            <a:r>
              <a:rPr lang="en-US" b="1" dirty="0">
                <a:latin typeface="Calibri" pitchFamily="34" charset="0"/>
                <a:cs typeface="Arial" charset="0"/>
              </a:rPr>
              <a:t> (</a:t>
            </a:r>
            <a:r>
              <a:rPr lang="sr-Cyrl-RS" b="1" dirty="0">
                <a:latin typeface="Calibri" pitchFamily="34" charset="0"/>
                <a:cs typeface="Arial" charset="0"/>
              </a:rPr>
              <a:t>рускогенин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и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sr-Cyrl-RS" b="1" dirty="0">
                <a:latin typeface="Calibri" pitchFamily="34" charset="0"/>
                <a:cs typeface="Arial" charset="0"/>
              </a:rPr>
              <a:t>неорускогенин</a:t>
            </a:r>
            <a:r>
              <a:rPr lang="en-US" b="1" dirty="0">
                <a:latin typeface="Calibri" pitchFamily="34" charset="0"/>
                <a:cs typeface="Arial" charset="0"/>
              </a:rPr>
              <a:t>)</a:t>
            </a:r>
          </a:p>
        </p:txBody>
      </p:sp>
      <p:pic>
        <p:nvPicPr>
          <p:cNvPr id="6" name="Picture 2" descr="http://www.luskiewnik.pl/blog/wp-content/uploads/2008/01/ruscogenina.gif"/>
          <p:cNvPicPr>
            <a:picLocks noChangeAspect="1" noChangeArrowheads="1"/>
          </p:cNvPicPr>
          <p:nvPr/>
        </p:nvPicPr>
        <p:blipFill>
          <a:blip r:embed="rId2" cstate="print"/>
          <a:srcRect r="2702" b="11919"/>
          <a:stretch>
            <a:fillRect/>
          </a:stretch>
        </p:blipFill>
        <p:spPr bwMode="auto">
          <a:xfrm>
            <a:off x="6444208" y="4509120"/>
            <a:ext cx="2209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948264" y="5805264"/>
            <a:ext cx="1258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Calibri" pitchFamily="34" charset="0"/>
                <a:cs typeface="Arial" charset="0"/>
              </a:rPr>
              <a:t>Ruskogenin</a:t>
            </a:r>
            <a:endParaRPr lang="en-US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>
                <a:latin typeface="Arial" charset="0"/>
              </a:rPr>
              <a:t>Фактори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ризика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за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КВБ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који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се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не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могу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мењати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  <a:defRPr/>
            </a:pP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Старосна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доб</a:t>
            </a:r>
            <a:endParaRPr lang="sr-Latn-CS" sz="2400" b="1" dirty="0">
              <a:solidFill>
                <a:schemeClr val="accent1"/>
              </a:solidFill>
              <a:latin typeface="Arial" charset="0"/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Породична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анамнеза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за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КВБ</a:t>
            </a:r>
            <a:endParaRPr lang="sr-Latn-CS" sz="2400" b="1" dirty="0">
              <a:solidFill>
                <a:schemeClr val="accent1"/>
              </a:solidFill>
              <a:latin typeface="Arial" charset="0"/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Раса</a:t>
            </a:r>
            <a:endParaRPr lang="sr-Latn-CS" sz="2400" b="1" dirty="0">
              <a:solidFill>
                <a:schemeClr val="accent1"/>
              </a:solidFill>
              <a:latin typeface="Arial" charset="0"/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Пређашњи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инфаркт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миокарда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или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мождани</a:t>
            </a:r>
            <a:r>
              <a:rPr lang="sr-Latn-CS" sz="2400" b="1" dirty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удар</a:t>
            </a:r>
            <a:endParaRPr lang="sr-Latn-CS" sz="2400" b="1" dirty="0">
              <a:solidFill>
                <a:schemeClr val="accent1"/>
              </a:solidFill>
              <a:latin typeface="Arial" charset="0"/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sr-Cyrl-RS" sz="2400" b="1" dirty="0">
                <a:solidFill>
                  <a:schemeClr val="accent1"/>
                </a:solidFill>
                <a:latin typeface="Arial" charset="0"/>
              </a:rPr>
              <a:t>Дијабетес</a:t>
            </a:r>
            <a:endParaRPr lang="en-US" sz="2400" b="1" dirty="0">
              <a:solidFill>
                <a:schemeClr val="accent1"/>
              </a:solidFill>
              <a:latin typeface="Arial" charset="0"/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b="1" dirty="0"/>
              <a:t>Традиционални</a:t>
            </a:r>
            <a:r>
              <a:rPr lang="en-US" sz="2800" b="1" dirty="0"/>
              <a:t> </a:t>
            </a:r>
            <a:r>
              <a:rPr lang="sr-Cyrl-RS" sz="2800" b="1" dirty="0"/>
              <a:t>биљни</a:t>
            </a:r>
            <a:r>
              <a:rPr lang="en-US" sz="2800" b="1" dirty="0"/>
              <a:t> </a:t>
            </a:r>
            <a:r>
              <a:rPr lang="sr-Cyrl-RS" sz="2800" b="1" dirty="0"/>
              <a:t>лекови</a:t>
            </a:r>
            <a:r>
              <a:rPr lang="en-US" sz="2800" b="1" dirty="0"/>
              <a:t> </a:t>
            </a:r>
            <a:r>
              <a:rPr lang="sr-Cyrl-RS" sz="2800" b="1" dirty="0"/>
              <a:t>за</a:t>
            </a:r>
            <a:r>
              <a:rPr lang="en-US" sz="2800" b="1" dirty="0"/>
              <a:t> </a:t>
            </a:r>
            <a:r>
              <a:rPr lang="sr-Cyrl-RS" sz="2800" b="1" dirty="0"/>
              <a:t>уклањање</a:t>
            </a:r>
            <a:r>
              <a:rPr lang="en-US" sz="2800" b="1" dirty="0"/>
              <a:t> </a:t>
            </a:r>
            <a:r>
              <a:rPr lang="sr-Cyrl-RS" sz="2800" b="1" dirty="0"/>
              <a:t>дискомфора</a:t>
            </a:r>
            <a:r>
              <a:rPr lang="en-US" sz="2800" b="1" dirty="0"/>
              <a:t> </a:t>
            </a:r>
            <a:r>
              <a:rPr lang="sr-Cyrl-RS" sz="2800" b="1" dirty="0"/>
              <a:t>и</a:t>
            </a:r>
            <a:r>
              <a:rPr lang="en-US" sz="2800" b="1" dirty="0"/>
              <a:t> </a:t>
            </a:r>
            <a:r>
              <a:rPr lang="sr-Cyrl-RS" sz="2800" b="1" dirty="0"/>
              <a:t>осећаја</a:t>
            </a:r>
            <a:r>
              <a:rPr lang="en-US" sz="2800" b="1" dirty="0"/>
              <a:t> </a:t>
            </a:r>
            <a:r>
              <a:rPr lang="sr-Cyrl-RS" sz="2800" b="1" dirty="0"/>
              <a:t>тежине</a:t>
            </a:r>
            <a:r>
              <a:rPr lang="en-US" sz="2800" b="1" dirty="0"/>
              <a:t> </a:t>
            </a:r>
            <a:r>
              <a:rPr lang="sr-Cyrl-RS" sz="2800" b="1" dirty="0"/>
              <a:t>у</a:t>
            </a:r>
            <a:r>
              <a:rPr lang="en-US" sz="2800" b="1" dirty="0"/>
              <a:t> </a:t>
            </a:r>
            <a:r>
              <a:rPr lang="sr-Cyrl-RS" sz="2800" b="1" dirty="0"/>
              <a:t>ногама</a:t>
            </a:r>
            <a:r>
              <a:rPr lang="en-US" sz="2800" b="1" dirty="0"/>
              <a:t>, </a:t>
            </a:r>
            <a:r>
              <a:rPr lang="sr-Cyrl-RS" sz="2800" b="1" dirty="0"/>
              <a:t>везаних</a:t>
            </a:r>
            <a:r>
              <a:rPr lang="en-US" sz="2800" b="1" dirty="0"/>
              <a:t> </a:t>
            </a:r>
            <a:r>
              <a:rPr lang="sr-Cyrl-RS" sz="2800" b="1" dirty="0"/>
              <a:t>за</a:t>
            </a:r>
            <a:r>
              <a:rPr lang="en-US" sz="2800" b="1" dirty="0"/>
              <a:t> </a:t>
            </a:r>
            <a:r>
              <a:rPr lang="sr-Cyrl-RS" sz="2800" b="1" dirty="0"/>
              <a:t>мање</a:t>
            </a:r>
            <a:r>
              <a:rPr lang="en-US" sz="2800" b="1" dirty="0"/>
              <a:t> </a:t>
            </a:r>
            <a:r>
              <a:rPr lang="sr-Cyrl-RS" sz="2800" b="1" dirty="0"/>
              <a:t>поремећаје</a:t>
            </a:r>
            <a:r>
              <a:rPr lang="en-US" sz="2800" b="1" dirty="0"/>
              <a:t> </a:t>
            </a:r>
            <a:r>
              <a:rPr lang="sr-Cyrl-RS" sz="2800" b="1" dirty="0"/>
              <a:t>венске</a:t>
            </a:r>
            <a:r>
              <a:rPr lang="en-US" sz="2800" b="1" dirty="0"/>
              <a:t> </a:t>
            </a:r>
            <a:r>
              <a:rPr lang="sr-Cyrl-RS" sz="2800" b="1" dirty="0"/>
              <a:t>циркулације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92500"/>
          </a:bodyPr>
          <a:lstStyle/>
          <a:p>
            <a:pPr algn="ctr"/>
            <a:r>
              <a:rPr lang="sr-Cyrl-RS" sz="3200" b="1" dirty="0">
                <a:latin typeface="Calibri" pitchFamily="34" charset="0"/>
                <a:cs typeface="Arial" charset="0"/>
              </a:rPr>
              <a:t>Перорална</a:t>
            </a:r>
            <a:r>
              <a:rPr lang="en-US" sz="3200" b="1" dirty="0">
                <a:latin typeface="Calibri" pitchFamily="34" charset="0"/>
                <a:cs typeface="Arial" charset="0"/>
              </a:rPr>
              <a:t> </a:t>
            </a:r>
            <a:r>
              <a:rPr lang="sr-Cyrl-RS" sz="3200" b="1" dirty="0">
                <a:latin typeface="Calibri" pitchFamily="34" charset="0"/>
                <a:cs typeface="Arial" charset="0"/>
              </a:rPr>
              <a:t>примена</a:t>
            </a:r>
            <a:endParaRPr lang="en-US" sz="3200" b="1" dirty="0">
              <a:latin typeface="Calibri" pitchFamily="34" charset="0"/>
              <a:cs typeface="Arial" charset="0"/>
            </a:endParaRPr>
          </a:p>
          <a:p>
            <a:pPr algn="ctr"/>
            <a:endParaRPr lang="en-US" sz="2800" b="1" dirty="0">
              <a:latin typeface="Calibri" pitchFamily="34" charset="0"/>
              <a:cs typeface="Arial" charset="0"/>
            </a:endParaRPr>
          </a:p>
          <a:p>
            <a:r>
              <a:rPr lang="sr-Cyrl-RS" sz="2800" dirty="0">
                <a:latin typeface="Calibri" pitchFamily="34" charset="0"/>
                <a:cs typeface="Arial" charset="0"/>
              </a:rPr>
              <a:t>Традиционални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биљни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лекови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на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бази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листова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винове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лозе</a:t>
            </a:r>
            <a:r>
              <a:rPr lang="en-US" sz="2800" b="1" dirty="0">
                <a:latin typeface="Calibri" pitchFamily="34" charset="0"/>
                <a:cs typeface="Arial" charset="0"/>
              </a:rPr>
              <a:t>,</a:t>
            </a:r>
          </a:p>
          <a:p>
            <a:r>
              <a:rPr lang="en-US" sz="2800" b="1" i="1" dirty="0" err="1">
                <a:latin typeface="Calibri" pitchFamily="34" charset="0"/>
                <a:cs typeface="Arial" charset="0"/>
              </a:rPr>
              <a:t>Vitis</a:t>
            </a:r>
            <a:r>
              <a:rPr lang="en-US" sz="2800" b="1" i="1" dirty="0">
                <a:latin typeface="Calibri" pitchFamily="34" charset="0"/>
                <a:cs typeface="Arial" charset="0"/>
              </a:rPr>
              <a:t> </a:t>
            </a:r>
            <a:r>
              <a:rPr lang="en-US" sz="2800" b="1" i="1" dirty="0" err="1">
                <a:latin typeface="Calibri" pitchFamily="34" charset="0"/>
                <a:cs typeface="Arial" charset="0"/>
              </a:rPr>
              <a:t>viniferae</a:t>
            </a:r>
            <a:r>
              <a:rPr lang="en-US" sz="2800" b="1" i="1" dirty="0">
                <a:latin typeface="Calibri" pitchFamily="34" charset="0"/>
                <a:cs typeface="Arial" charset="0"/>
              </a:rPr>
              <a:t> folium</a:t>
            </a:r>
            <a:endParaRPr lang="en-US" sz="2800" i="1" dirty="0">
              <a:latin typeface="Calibri" pitchFamily="34" charset="0"/>
              <a:cs typeface="Arial" charset="0"/>
            </a:endParaRPr>
          </a:p>
          <a:p>
            <a:pPr algn="just"/>
            <a:endParaRPr lang="en-US" sz="2800" b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800" b="1" dirty="0">
                <a:latin typeface="Calibri" pitchFamily="34" charset="0"/>
                <a:cs typeface="Arial" charset="0"/>
              </a:rPr>
              <a:t>Дозирање</a:t>
            </a:r>
            <a:endParaRPr lang="en-US" sz="2800" b="1" dirty="0">
              <a:latin typeface="Calibri" pitchFamily="34" charset="0"/>
              <a:cs typeface="Arial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sr-Cyrl-RS" sz="2800" b="1" dirty="0">
                <a:latin typeface="Calibri" pitchFamily="34" charset="0"/>
                <a:cs typeface="Arial" charset="0"/>
              </a:rPr>
              <a:t>Уститнјен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лист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за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израду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чајног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напитка</a:t>
            </a:r>
            <a:r>
              <a:rPr lang="en-US" sz="2800" b="1" dirty="0">
                <a:latin typeface="Calibri" pitchFamily="34" charset="0"/>
                <a:cs typeface="Arial" charset="0"/>
              </a:rPr>
              <a:t>:</a:t>
            </a:r>
          </a:p>
          <a:p>
            <a:pPr algn="just">
              <a:buNone/>
            </a:pPr>
            <a:r>
              <a:rPr lang="sr-Latn-CS" sz="2800" dirty="0">
                <a:latin typeface="Calibri" pitchFamily="34" charset="0"/>
                <a:cs typeface="Arial" charset="0"/>
              </a:rPr>
              <a:t>       </a:t>
            </a:r>
            <a:r>
              <a:rPr lang="en-US" sz="2800" dirty="0">
                <a:latin typeface="Calibri" pitchFamily="34" charset="0"/>
                <a:cs typeface="Arial" charset="0"/>
              </a:rPr>
              <a:t>5-10 g/ 250 ml </a:t>
            </a:r>
            <a:r>
              <a:rPr lang="sr-Cyrl-RS" sz="2800" dirty="0">
                <a:latin typeface="Calibri" pitchFamily="34" charset="0"/>
                <a:cs typeface="Arial" charset="0"/>
              </a:rPr>
              <a:t>воде</a:t>
            </a:r>
            <a:r>
              <a:rPr lang="en-US" sz="2800" dirty="0">
                <a:latin typeface="Calibri" pitchFamily="34" charset="0"/>
                <a:cs typeface="Arial" charset="0"/>
              </a:rPr>
              <a:t>, 2 </a:t>
            </a:r>
            <a:r>
              <a:rPr lang="sr-Cyrl-RS" sz="2800" dirty="0">
                <a:latin typeface="Calibri" pitchFamily="34" charset="0"/>
                <a:cs typeface="Arial" charset="0"/>
              </a:rPr>
              <a:t>пута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дневно</a:t>
            </a:r>
            <a:r>
              <a:rPr lang="en-US" sz="2800" dirty="0">
                <a:latin typeface="Calibri" pitchFamily="34" charset="0"/>
                <a:cs typeface="Arial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sz="2800" b="1" dirty="0">
                <a:latin typeface="Calibri" pitchFamily="34" charset="0"/>
                <a:cs typeface="Arial" charset="0"/>
              </a:rPr>
              <a:t>Спрашен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лист</a:t>
            </a:r>
            <a:r>
              <a:rPr lang="en-US" sz="2800" dirty="0">
                <a:latin typeface="Calibri" pitchFamily="34" charset="0"/>
                <a:cs typeface="Arial" charset="0"/>
              </a:rPr>
              <a:t>: 270-350 mg, 3-5 </a:t>
            </a:r>
            <a:r>
              <a:rPr lang="sr-Cyrl-RS" sz="2800" dirty="0">
                <a:latin typeface="Calibri" pitchFamily="34" charset="0"/>
                <a:cs typeface="Arial" charset="0"/>
              </a:rPr>
              <a:t>пута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дневно</a:t>
            </a:r>
            <a:r>
              <a:rPr lang="en-US" sz="2800" dirty="0">
                <a:latin typeface="Calibri" pitchFamily="34" charset="0"/>
                <a:cs typeface="Arial" charset="0"/>
              </a:rPr>
              <a:t>.</a:t>
            </a:r>
          </a:p>
          <a:p>
            <a:pPr algn="just"/>
            <a:r>
              <a:rPr lang="sr-Latn-CS" sz="2800" b="1" dirty="0">
                <a:latin typeface="Calibri" pitchFamily="34" charset="0"/>
                <a:cs typeface="Arial" charset="0"/>
              </a:rPr>
              <a:t>       </a:t>
            </a:r>
            <a:r>
              <a:rPr lang="sr-Cyrl-RS" sz="2800" dirty="0">
                <a:latin typeface="Calibri" pitchFamily="34" charset="0"/>
                <a:cs typeface="Arial" charset="0"/>
              </a:rPr>
              <a:t>Примењује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се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у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виду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чврстих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дозираних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фармацеутских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облика</a:t>
            </a:r>
            <a:endParaRPr lang="en-US" sz="2800" dirty="0">
              <a:latin typeface="Calibri" pitchFamily="34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600" dirty="0"/>
              <a:t>Традиционални</a:t>
            </a:r>
            <a:r>
              <a:rPr lang="en-US" sz="3600" dirty="0"/>
              <a:t> </a:t>
            </a:r>
            <a:r>
              <a:rPr lang="sr-Cyrl-RS" sz="3600" dirty="0"/>
              <a:t>биљни</a:t>
            </a:r>
            <a:r>
              <a:rPr lang="en-US" sz="3600" dirty="0"/>
              <a:t> </a:t>
            </a:r>
            <a:r>
              <a:rPr lang="sr-Cyrl-RS" sz="3600" dirty="0"/>
              <a:t>лекови</a:t>
            </a:r>
            <a:r>
              <a:rPr lang="en-US" sz="3600" dirty="0"/>
              <a:t> </a:t>
            </a:r>
            <a:r>
              <a:rPr lang="sr-Cyrl-RS" sz="3600" dirty="0"/>
              <a:t>на</a:t>
            </a:r>
            <a:r>
              <a:rPr lang="en-US" sz="3600" dirty="0"/>
              <a:t> </a:t>
            </a:r>
            <a:r>
              <a:rPr lang="sr-Cyrl-RS" sz="3600" dirty="0"/>
              <a:t>бази</a:t>
            </a:r>
            <a:r>
              <a:rPr lang="en-US" sz="3600" dirty="0"/>
              <a:t> </a:t>
            </a:r>
            <a:r>
              <a:rPr lang="sr-Cyrl-RS" sz="3600" dirty="0"/>
              <a:t>хербе</a:t>
            </a:r>
            <a:r>
              <a:rPr lang="en-US" sz="3600" dirty="0"/>
              <a:t> </a:t>
            </a:r>
            <a:r>
              <a:rPr lang="sr-Cyrl-RS" sz="3600" dirty="0"/>
              <a:t>ждраљевине</a:t>
            </a:r>
            <a:r>
              <a:rPr lang="en-US" sz="3600" dirty="0"/>
              <a:t>, </a:t>
            </a:r>
            <a:r>
              <a:rPr lang="en-US" sz="3600" i="1" dirty="0" err="1"/>
              <a:t>Meliloti</a:t>
            </a:r>
            <a:r>
              <a:rPr lang="en-US" sz="3600" i="1" dirty="0"/>
              <a:t> </a:t>
            </a:r>
            <a:r>
              <a:rPr lang="en-US" sz="3600" i="1" dirty="0" err="1"/>
              <a:t>herba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  <a:defRPr/>
            </a:pPr>
            <a:r>
              <a:rPr lang="sr-Cyrl-RS" sz="2800" b="1" dirty="0"/>
              <a:t>Користе</a:t>
            </a:r>
            <a:r>
              <a:rPr lang="en-US" sz="2800" b="1" dirty="0"/>
              <a:t> </a:t>
            </a:r>
            <a:r>
              <a:rPr lang="sr-Cyrl-RS" sz="2800" b="1" dirty="0"/>
              <a:t>се</a:t>
            </a:r>
            <a:r>
              <a:rPr lang="en-US" sz="2800" b="1" dirty="0"/>
              <a:t> </a:t>
            </a:r>
            <a:r>
              <a:rPr lang="sr-Cyrl-RS" sz="2800" b="1" dirty="0"/>
              <a:t>у</a:t>
            </a:r>
            <a:r>
              <a:rPr lang="en-US" sz="2800" b="1" dirty="0"/>
              <a:t> </a:t>
            </a:r>
            <a:r>
              <a:rPr lang="sr-Cyrl-RS" sz="2800" b="1" dirty="0"/>
              <a:t>дневној</a:t>
            </a:r>
            <a:r>
              <a:rPr lang="en-US" sz="2800" b="1" dirty="0"/>
              <a:t> </a:t>
            </a:r>
            <a:r>
              <a:rPr lang="sr-Cyrl-RS" sz="2800" b="1" dirty="0"/>
              <a:t>дози</a:t>
            </a:r>
            <a:r>
              <a:rPr lang="en-US" sz="2800" b="1" dirty="0"/>
              <a:t> </a:t>
            </a:r>
            <a:r>
              <a:rPr lang="sr-Cyrl-RS" sz="2800" b="1" dirty="0"/>
              <a:t>која</a:t>
            </a:r>
            <a:r>
              <a:rPr lang="en-US" sz="2800" b="1" dirty="0"/>
              <a:t> </a:t>
            </a:r>
            <a:r>
              <a:rPr lang="sr-Cyrl-RS" sz="2800" b="1" dirty="0"/>
              <a:t>не</a:t>
            </a:r>
            <a:r>
              <a:rPr lang="en-US" sz="2800" b="1" dirty="0"/>
              <a:t> </a:t>
            </a:r>
            <a:r>
              <a:rPr lang="sr-Cyrl-RS" sz="2800" b="1" dirty="0"/>
              <a:t>прелази</a:t>
            </a:r>
            <a:r>
              <a:rPr lang="en-US" sz="2800" b="1" dirty="0"/>
              <a:t> 5</a:t>
            </a:r>
            <a:r>
              <a:rPr lang="sr-Cyrl-RS" sz="2800" b="1" dirty="0"/>
              <a:t>г</a:t>
            </a:r>
            <a:r>
              <a:rPr lang="en-US" sz="2800" b="1" dirty="0"/>
              <a:t> </a:t>
            </a:r>
            <a:r>
              <a:rPr lang="sr-Cyrl-RS" sz="2800" b="1" dirty="0"/>
              <a:t>кумарина</a:t>
            </a:r>
            <a:endParaRPr lang="en-US" sz="2800" b="1" dirty="0"/>
          </a:p>
          <a:p>
            <a:pPr algn="just">
              <a:buNone/>
              <a:defRPr/>
            </a:pPr>
            <a:endParaRPr lang="en-US" sz="2800" b="1" dirty="0"/>
          </a:p>
          <a:p>
            <a:pPr algn="just">
              <a:buNone/>
              <a:defRPr/>
            </a:pPr>
            <a:r>
              <a:rPr lang="sr-Cyrl-RS" sz="2800" b="1" dirty="0"/>
              <a:t>Дозирање</a:t>
            </a:r>
            <a:endParaRPr lang="en-US" sz="2800" b="1" dirty="0"/>
          </a:p>
          <a:p>
            <a:pPr algn="just">
              <a:buFont typeface="Calibri" pitchFamily="34" charset="0"/>
              <a:buAutoNum type="alphaLcParenR"/>
              <a:defRPr/>
            </a:pPr>
            <a:r>
              <a:rPr lang="sr-Cyrl-RS" sz="2800" b="1" dirty="0"/>
              <a:t>Уситњена</a:t>
            </a:r>
            <a:r>
              <a:rPr lang="en-US" sz="2800" b="1" dirty="0"/>
              <a:t> </a:t>
            </a:r>
            <a:r>
              <a:rPr lang="sr-Cyrl-RS" sz="2800" b="1" dirty="0"/>
              <a:t>херба</a:t>
            </a:r>
            <a:r>
              <a:rPr lang="en-US" sz="2800" b="1" dirty="0"/>
              <a:t> </a:t>
            </a:r>
            <a:r>
              <a:rPr lang="sr-Cyrl-RS" sz="2800" b="1" dirty="0"/>
              <a:t>за</a:t>
            </a:r>
            <a:r>
              <a:rPr lang="en-US" sz="2800" b="1" dirty="0"/>
              <a:t> </a:t>
            </a:r>
            <a:r>
              <a:rPr lang="sr-Cyrl-RS" sz="2800" b="1" dirty="0"/>
              <a:t>израду</a:t>
            </a:r>
            <a:r>
              <a:rPr lang="en-US" sz="2800" b="1" dirty="0"/>
              <a:t> </a:t>
            </a:r>
            <a:r>
              <a:rPr lang="sr-Cyrl-RS" sz="2800" b="1" dirty="0"/>
              <a:t>чајног</a:t>
            </a:r>
            <a:r>
              <a:rPr lang="en-US" sz="2800" b="1" dirty="0"/>
              <a:t> </a:t>
            </a:r>
            <a:r>
              <a:rPr lang="sr-Cyrl-RS" sz="2800" b="1" dirty="0"/>
              <a:t>напитка</a:t>
            </a:r>
            <a:r>
              <a:rPr lang="en-US" sz="2800" b="1" dirty="0"/>
              <a:t>: </a:t>
            </a:r>
          </a:p>
          <a:p>
            <a:pPr algn="just">
              <a:buNone/>
              <a:defRPr/>
            </a:pPr>
            <a:r>
              <a:rPr lang="en-US" sz="2800" dirty="0"/>
              <a:t>0,25-1 </a:t>
            </a:r>
            <a:r>
              <a:rPr lang="sr-Cyrl-RS" sz="2800" dirty="0"/>
              <a:t>г</a:t>
            </a:r>
            <a:r>
              <a:rPr lang="en-US" sz="2800" dirty="0"/>
              <a:t>/ 250 </a:t>
            </a:r>
            <a:r>
              <a:rPr lang="sr-Cyrl-RS" sz="2800" dirty="0"/>
              <a:t>мл</a:t>
            </a:r>
            <a:r>
              <a:rPr lang="en-US" sz="2800" dirty="0"/>
              <a:t> </a:t>
            </a:r>
            <a:r>
              <a:rPr lang="sr-Cyrl-RS" sz="2800" dirty="0"/>
              <a:t>воде</a:t>
            </a:r>
            <a:r>
              <a:rPr lang="en-US" sz="2800" dirty="0"/>
              <a:t>, </a:t>
            </a:r>
            <a:r>
              <a:rPr lang="sr-Cyrl-RS" sz="2800" dirty="0"/>
              <a:t>до</a:t>
            </a:r>
            <a:r>
              <a:rPr lang="en-US" sz="2800" dirty="0"/>
              <a:t> 3 </a:t>
            </a:r>
            <a:r>
              <a:rPr lang="sr-Cyrl-RS" sz="2800" dirty="0"/>
              <a:t>пута</a:t>
            </a:r>
            <a:r>
              <a:rPr lang="en-US" sz="2800" dirty="0"/>
              <a:t> </a:t>
            </a:r>
            <a:r>
              <a:rPr lang="sr-Cyrl-RS" sz="2800" dirty="0"/>
              <a:t>дневно</a:t>
            </a:r>
            <a:endParaRPr lang="en-US" sz="2800" dirty="0"/>
          </a:p>
          <a:p>
            <a:pPr algn="just">
              <a:buNone/>
              <a:defRPr/>
            </a:pPr>
            <a:endParaRPr lang="en-US" sz="2800" b="1" dirty="0"/>
          </a:p>
          <a:p>
            <a:pPr algn="just">
              <a:buFont typeface="Calibri" pitchFamily="34" charset="0"/>
              <a:buAutoNum type="alphaLcParenR"/>
              <a:defRPr/>
            </a:pPr>
            <a:r>
              <a:rPr lang="sr-Cyrl-RS" sz="2800" b="1" dirty="0"/>
              <a:t>Суви</a:t>
            </a:r>
            <a:r>
              <a:rPr lang="en-US" sz="2800" b="1" dirty="0"/>
              <a:t> </a:t>
            </a:r>
            <a:r>
              <a:rPr lang="sr-Cyrl-RS" sz="2800" b="1" dirty="0"/>
              <a:t>и</a:t>
            </a:r>
            <a:r>
              <a:rPr lang="en-US" sz="2800" b="1" dirty="0"/>
              <a:t> </a:t>
            </a:r>
            <a:r>
              <a:rPr lang="sr-Cyrl-RS" sz="2800" b="1" dirty="0"/>
              <a:t>течни</a:t>
            </a:r>
            <a:r>
              <a:rPr lang="en-US" sz="2800" b="1" dirty="0"/>
              <a:t> </a:t>
            </a:r>
            <a:r>
              <a:rPr lang="sr-Cyrl-RS" sz="2800" b="1" dirty="0"/>
              <a:t>екстракти</a:t>
            </a:r>
            <a:r>
              <a:rPr lang="en-US" sz="2800" b="1" dirty="0"/>
              <a:t> </a:t>
            </a:r>
            <a:r>
              <a:rPr lang="sr-Cyrl-RS" sz="2800" b="1" dirty="0"/>
              <a:t>котисте</a:t>
            </a:r>
            <a:r>
              <a:rPr lang="en-US" sz="2800" b="1" dirty="0"/>
              <a:t> </a:t>
            </a:r>
            <a:r>
              <a:rPr lang="sr-Cyrl-RS" sz="2800" b="1" dirty="0"/>
              <a:t>се</a:t>
            </a:r>
            <a:r>
              <a:rPr lang="en-US" sz="2800" b="1" dirty="0"/>
              <a:t> </a:t>
            </a:r>
            <a:r>
              <a:rPr lang="sr-Cyrl-RS" sz="2800" b="1" dirty="0"/>
              <a:t>за</a:t>
            </a:r>
            <a:r>
              <a:rPr lang="en-US" sz="2800" b="1" dirty="0"/>
              <a:t> </a:t>
            </a:r>
            <a:r>
              <a:rPr lang="sr-Cyrl-RS" sz="2800" b="1" dirty="0"/>
              <a:t>израду</a:t>
            </a:r>
            <a:r>
              <a:rPr lang="en-US" sz="2800" b="1" dirty="0"/>
              <a:t> </a:t>
            </a:r>
            <a:r>
              <a:rPr lang="sr-Cyrl-RS" sz="2800" b="1" dirty="0"/>
              <a:t>течних</a:t>
            </a:r>
            <a:r>
              <a:rPr lang="en-US" sz="2800" b="1" dirty="0"/>
              <a:t> </a:t>
            </a:r>
            <a:r>
              <a:rPr lang="sr-Cyrl-RS" sz="2800" b="1" dirty="0"/>
              <a:t>фармацеутских</a:t>
            </a:r>
            <a:r>
              <a:rPr lang="en-US" sz="2800" b="1" dirty="0"/>
              <a:t> </a:t>
            </a:r>
            <a:r>
              <a:rPr lang="sr-Cyrl-RS" sz="2800" b="1" dirty="0"/>
              <a:t>облика</a:t>
            </a:r>
            <a:endParaRPr lang="en-US" sz="3200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Традиционални</a:t>
            </a:r>
            <a:r>
              <a:rPr lang="en-US" sz="3200" dirty="0"/>
              <a:t> </a:t>
            </a:r>
            <a:r>
              <a:rPr lang="sr-Cyrl-RS" sz="3200" dirty="0"/>
              <a:t>биљни</a:t>
            </a:r>
            <a:r>
              <a:rPr lang="en-US" sz="3200" dirty="0"/>
              <a:t> </a:t>
            </a:r>
            <a:r>
              <a:rPr lang="sr-Cyrl-RS" sz="3200" dirty="0"/>
              <a:t>лекови</a:t>
            </a:r>
            <a:r>
              <a:rPr lang="en-US" sz="3200" dirty="0"/>
              <a:t> </a:t>
            </a:r>
            <a:r>
              <a:rPr lang="sr-Cyrl-RS" sz="3200" dirty="0"/>
              <a:t>на</a:t>
            </a:r>
            <a:r>
              <a:rPr lang="en-US" sz="3200" dirty="0"/>
              <a:t> </a:t>
            </a:r>
            <a:r>
              <a:rPr lang="sr-Cyrl-RS" sz="3200" dirty="0"/>
              <a:t>бази</a:t>
            </a:r>
            <a:r>
              <a:rPr lang="en-US" sz="3200" dirty="0"/>
              <a:t> </a:t>
            </a:r>
            <a:r>
              <a:rPr lang="sr-Cyrl-RS" sz="3200" dirty="0"/>
              <a:t>ризома</a:t>
            </a:r>
            <a:r>
              <a:rPr lang="en-US" sz="3200" dirty="0"/>
              <a:t> </a:t>
            </a:r>
            <a:r>
              <a:rPr lang="sr-Cyrl-RS" sz="3200" dirty="0"/>
              <a:t>кострике</a:t>
            </a:r>
            <a:r>
              <a:rPr lang="en-US" sz="3200" dirty="0"/>
              <a:t>, </a:t>
            </a:r>
            <a:r>
              <a:rPr lang="en-US" sz="3200" i="1" dirty="0" err="1"/>
              <a:t>Rusci</a:t>
            </a:r>
            <a:r>
              <a:rPr lang="en-US" sz="3200" i="1" dirty="0"/>
              <a:t> </a:t>
            </a:r>
            <a:r>
              <a:rPr lang="en-US" sz="3200" i="1" dirty="0" err="1"/>
              <a:t>rhizoma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  <a:defRPr/>
            </a:pPr>
            <a:r>
              <a:rPr lang="sr-Cyrl-RS" sz="2800" b="1" dirty="0"/>
              <a:t>Користе</a:t>
            </a:r>
            <a:r>
              <a:rPr lang="en-US" sz="2800" b="1" dirty="0"/>
              <a:t> </a:t>
            </a:r>
            <a:r>
              <a:rPr lang="sr-Cyrl-RS" sz="2800" b="1" dirty="0"/>
              <a:t>се</a:t>
            </a:r>
            <a:r>
              <a:rPr lang="en-US" sz="2800" b="1" dirty="0"/>
              <a:t> </a:t>
            </a:r>
            <a:r>
              <a:rPr lang="sr-Cyrl-RS" sz="2800" b="1" dirty="0"/>
              <a:t>у</a:t>
            </a:r>
            <a:r>
              <a:rPr lang="en-US" sz="2800" b="1" dirty="0"/>
              <a:t> </a:t>
            </a:r>
            <a:r>
              <a:rPr lang="sr-Cyrl-RS" sz="2800" b="1" dirty="0"/>
              <a:t>дневној</a:t>
            </a:r>
            <a:r>
              <a:rPr lang="en-US" sz="2800" b="1" dirty="0"/>
              <a:t> </a:t>
            </a:r>
            <a:r>
              <a:rPr lang="sr-Cyrl-RS" sz="2800" b="1" dirty="0"/>
              <a:t>дози</a:t>
            </a:r>
            <a:r>
              <a:rPr lang="en-US" sz="2800" b="1" dirty="0"/>
              <a:t> </a:t>
            </a:r>
            <a:r>
              <a:rPr lang="sr-Cyrl-RS" sz="2800" b="1" dirty="0"/>
              <a:t>која</a:t>
            </a:r>
            <a:r>
              <a:rPr lang="en-US" sz="2800" b="1" dirty="0"/>
              <a:t> </a:t>
            </a:r>
            <a:r>
              <a:rPr lang="sr-Cyrl-RS" sz="2800" b="1" dirty="0"/>
              <a:t>одговара</a:t>
            </a:r>
            <a:r>
              <a:rPr lang="en-US" sz="2800" b="1" dirty="0"/>
              <a:t> 7-11 </a:t>
            </a:r>
            <a:r>
              <a:rPr lang="sr-Cyrl-RS" sz="2800" b="1" dirty="0"/>
              <a:t>мг</a:t>
            </a:r>
            <a:r>
              <a:rPr lang="en-US" sz="2800" b="1" dirty="0"/>
              <a:t> </a:t>
            </a:r>
            <a:r>
              <a:rPr lang="sr-Cyrl-RS" sz="2800" b="1" dirty="0"/>
              <a:t>укупних</a:t>
            </a:r>
            <a:r>
              <a:rPr lang="en-US" sz="2800" b="1" dirty="0"/>
              <a:t> </a:t>
            </a:r>
            <a:r>
              <a:rPr lang="sr-Cyrl-RS" sz="2800" b="1" dirty="0"/>
              <a:t>агликона</a:t>
            </a:r>
            <a:r>
              <a:rPr lang="en-US" sz="2800" b="1" dirty="0"/>
              <a:t>, </a:t>
            </a:r>
            <a:r>
              <a:rPr lang="sr-Cyrl-RS" sz="2800" b="1" dirty="0"/>
              <a:t>тзв</a:t>
            </a:r>
            <a:r>
              <a:rPr lang="en-US" sz="2800" b="1" dirty="0"/>
              <a:t>. </a:t>
            </a:r>
            <a:r>
              <a:rPr lang="sr-Cyrl-RS" sz="2800" b="1" dirty="0"/>
              <a:t>рускогенина</a:t>
            </a:r>
            <a:r>
              <a:rPr lang="en-US" sz="2800" b="1" dirty="0"/>
              <a:t>.</a:t>
            </a:r>
          </a:p>
          <a:p>
            <a:pPr algn="just">
              <a:buNone/>
              <a:defRPr/>
            </a:pPr>
            <a:endParaRPr lang="en-US" sz="2800" b="1" dirty="0"/>
          </a:p>
          <a:p>
            <a:pPr algn="just">
              <a:buNone/>
              <a:defRPr/>
            </a:pPr>
            <a:r>
              <a:rPr lang="sr-Cyrl-RS" sz="2800" b="1" dirty="0"/>
              <a:t>Спрашен</a:t>
            </a:r>
            <a:r>
              <a:rPr lang="en-US" sz="2800" b="1" dirty="0"/>
              <a:t> </a:t>
            </a:r>
            <a:r>
              <a:rPr lang="sr-Cyrl-RS" sz="2800" b="1" dirty="0"/>
              <a:t>ризом</a:t>
            </a:r>
            <a:r>
              <a:rPr lang="en-US" sz="2800" b="1" dirty="0"/>
              <a:t> </a:t>
            </a:r>
            <a:r>
              <a:rPr lang="sr-Cyrl-RS" sz="2800" b="1" dirty="0"/>
              <a:t>и</a:t>
            </a:r>
            <a:r>
              <a:rPr lang="en-US" sz="2800" b="1" dirty="0"/>
              <a:t> </a:t>
            </a:r>
            <a:r>
              <a:rPr lang="sr-Cyrl-RS" sz="2800" b="1" dirty="0"/>
              <a:t>суви</a:t>
            </a:r>
            <a:r>
              <a:rPr lang="en-US" sz="2800" b="1" dirty="0"/>
              <a:t> </a:t>
            </a:r>
            <a:r>
              <a:rPr lang="sr-Cyrl-RS" sz="2800" b="1" dirty="0"/>
              <a:t>ектракти</a:t>
            </a:r>
            <a:r>
              <a:rPr lang="en-US" sz="2800" b="1" dirty="0"/>
              <a:t> </a:t>
            </a:r>
            <a:r>
              <a:rPr lang="sr-Cyrl-RS" sz="2800" b="1" dirty="0"/>
              <a:t>користе</a:t>
            </a:r>
            <a:r>
              <a:rPr lang="en-US" sz="2800" b="1" dirty="0"/>
              <a:t> </a:t>
            </a:r>
            <a:r>
              <a:rPr lang="sr-Cyrl-RS" sz="2800" b="1" dirty="0"/>
              <a:t>се</a:t>
            </a:r>
            <a:r>
              <a:rPr lang="en-US" sz="2800" b="1" dirty="0"/>
              <a:t> </a:t>
            </a:r>
            <a:r>
              <a:rPr lang="sr-Cyrl-RS" sz="2800" b="1" dirty="0"/>
              <a:t>за</a:t>
            </a:r>
            <a:r>
              <a:rPr lang="en-US" sz="2800" b="1" dirty="0"/>
              <a:t> </a:t>
            </a:r>
            <a:r>
              <a:rPr lang="sr-Cyrl-RS" sz="2800" b="1" dirty="0"/>
              <a:t>израду</a:t>
            </a:r>
            <a:r>
              <a:rPr lang="en-US" sz="2800" b="1" dirty="0"/>
              <a:t> </a:t>
            </a:r>
            <a:r>
              <a:rPr lang="sr-Cyrl-RS" sz="2800" b="1" dirty="0"/>
              <a:t>чврстих</a:t>
            </a:r>
            <a:r>
              <a:rPr lang="en-US" sz="2800" b="1" dirty="0"/>
              <a:t> </a:t>
            </a:r>
            <a:r>
              <a:rPr lang="sr-Cyrl-RS" sz="2800" b="1" dirty="0"/>
              <a:t>и</a:t>
            </a:r>
            <a:r>
              <a:rPr lang="en-US" sz="2800" b="1" dirty="0"/>
              <a:t> </a:t>
            </a:r>
            <a:r>
              <a:rPr lang="sr-Cyrl-RS" sz="2800" b="1" dirty="0"/>
              <a:t>течних</a:t>
            </a:r>
            <a:r>
              <a:rPr lang="en-US" sz="2800" b="1" dirty="0"/>
              <a:t> </a:t>
            </a:r>
            <a:r>
              <a:rPr lang="sr-Cyrl-RS" sz="2800" b="1" dirty="0"/>
              <a:t>дозираних</a:t>
            </a:r>
            <a:r>
              <a:rPr lang="en-US" sz="2800" b="1" dirty="0"/>
              <a:t> </a:t>
            </a:r>
            <a:r>
              <a:rPr lang="sr-Cyrl-RS" sz="2800" b="1" dirty="0"/>
              <a:t>фармацеутских</a:t>
            </a:r>
            <a:r>
              <a:rPr lang="en-US" sz="2800" b="1" dirty="0"/>
              <a:t> </a:t>
            </a:r>
            <a:r>
              <a:rPr lang="sr-Cyrl-RS" sz="2800" b="1" dirty="0"/>
              <a:t>облика</a:t>
            </a:r>
            <a:r>
              <a:rPr lang="en-US" sz="2800" b="1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200" dirty="0"/>
              <a:t>Традиционални</a:t>
            </a:r>
            <a:r>
              <a:rPr lang="en-US" sz="3200" dirty="0"/>
              <a:t> </a:t>
            </a:r>
            <a:r>
              <a:rPr lang="sr-Cyrl-RS" sz="3200" dirty="0"/>
              <a:t>биљни</a:t>
            </a:r>
            <a:r>
              <a:rPr lang="en-US" sz="3200" dirty="0"/>
              <a:t> </a:t>
            </a:r>
            <a:r>
              <a:rPr lang="sr-Cyrl-RS" sz="3200" dirty="0"/>
              <a:t>лекови</a:t>
            </a:r>
            <a:r>
              <a:rPr lang="en-US" sz="3200" dirty="0"/>
              <a:t> </a:t>
            </a:r>
            <a:r>
              <a:rPr lang="sr-Cyrl-RS" sz="3200" dirty="0"/>
              <a:t>на</a:t>
            </a:r>
            <a:r>
              <a:rPr lang="en-US" sz="3200" dirty="0"/>
              <a:t> </a:t>
            </a:r>
            <a:r>
              <a:rPr lang="sr-Cyrl-RS" sz="3200" dirty="0"/>
              <a:t>бази</a:t>
            </a:r>
            <a:r>
              <a:rPr lang="en-US" sz="3200" dirty="0"/>
              <a:t> </a:t>
            </a:r>
            <a:r>
              <a:rPr lang="sr-Cyrl-RS" sz="3200" dirty="0"/>
              <a:t>листа</a:t>
            </a:r>
            <a:r>
              <a:rPr lang="en-US" sz="3200" dirty="0"/>
              <a:t> </a:t>
            </a:r>
            <a:r>
              <a:rPr lang="sr-Cyrl-RS" sz="3200" dirty="0"/>
              <a:t>винове</a:t>
            </a:r>
            <a:r>
              <a:rPr lang="en-US" sz="3200" dirty="0"/>
              <a:t> </a:t>
            </a:r>
            <a:r>
              <a:rPr lang="sr-Cyrl-RS" sz="3200" dirty="0"/>
              <a:t>лозе</a:t>
            </a:r>
            <a:r>
              <a:rPr lang="en-US" sz="3200" dirty="0"/>
              <a:t>, </a:t>
            </a:r>
            <a:r>
              <a:rPr lang="sr-Cyrl-RS" sz="3200" dirty="0"/>
              <a:t>хербе</a:t>
            </a:r>
            <a:r>
              <a:rPr lang="en-US" sz="3200" dirty="0"/>
              <a:t> </a:t>
            </a:r>
            <a:r>
              <a:rPr lang="sr-Cyrl-RS" sz="3200" dirty="0"/>
              <a:t>ждраљевине</a:t>
            </a:r>
            <a:r>
              <a:rPr lang="en-US" sz="3200" dirty="0"/>
              <a:t> </a:t>
            </a:r>
            <a:r>
              <a:rPr lang="sr-Cyrl-RS" sz="3200" dirty="0"/>
              <a:t>и</a:t>
            </a:r>
            <a:r>
              <a:rPr lang="en-US" sz="3200" dirty="0"/>
              <a:t> </a:t>
            </a:r>
            <a:r>
              <a:rPr lang="sr-Cyrl-RS" sz="3200" dirty="0"/>
              <a:t>ризома</a:t>
            </a:r>
            <a:r>
              <a:rPr lang="en-US" sz="3200" dirty="0"/>
              <a:t> </a:t>
            </a:r>
            <a:r>
              <a:rPr lang="sr-Cyrl-RS" sz="3200" dirty="0"/>
              <a:t>кострике</a:t>
            </a:r>
            <a:r>
              <a:rPr lang="en-US" sz="3200" dirty="0"/>
              <a:t> </a:t>
            </a:r>
            <a:r>
              <a:rPr lang="sr-Cyrl-RS" sz="3200" dirty="0"/>
              <a:t>за</a:t>
            </a:r>
            <a:r>
              <a:rPr lang="en-US" sz="3200" dirty="0"/>
              <a:t> </a:t>
            </a:r>
            <a:r>
              <a:rPr lang="sr-Cyrl-RS" sz="3200" dirty="0"/>
              <a:t>пероралну</a:t>
            </a:r>
            <a:r>
              <a:rPr lang="en-US" sz="3200" dirty="0"/>
              <a:t> </a:t>
            </a:r>
            <a:r>
              <a:rPr lang="sr-Cyrl-RS" sz="3200" dirty="0"/>
              <a:t>примену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  <a:defRPr/>
            </a:pPr>
            <a:r>
              <a:rPr lang="sr-Cyrl-RS" sz="2400" b="1" dirty="0"/>
              <a:t>Дужина</a:t>
            </a:r>
            <a:r>
              <a:rPr lang="en-US" sz="2400" b="1" dirty="0"/>
              <a:t> </a:t>
            </a:r>
            <a:r>
              <a:rPr lang="sr-Cyrl-RS" sz="2400" b="1" dirty="0"/>
              <a:t>примене</a:t>
            </a:r>
            <a:endParaRPr lang="en-US" sz="2400" b="1" dirty="0"/>
          </a:p>
          <a:p>
            <a:pPr lvl="1" algn="just">
              <a:defRPr/>
            </a:pPr>
            <a:r>
              <a:rPr lang="sr-Cyrl-RS" sz="2000" dirty="0"/>
              <a:t>Уколико</a:t>
            </a:r>
            <a:r>
              <a:rPr lang="en-US" sz="2000" dirty="0"/>
              <a:t> </a:t>
            </a:r>
            <a:r>
              <a:rPr lang="sr-Cyrl-RS" sz="2000" dirty="0"/>
              <a:t>симптоми</a:t>
            </a:r>
            <a:r>
              <a:rPr lang="en-US" sz="2000" dirty="0"/>
              <a:t> </a:t>
            </a:r>
            <a:r>
              <a:rPr lang="sr-Cyrl-RS" sz="2000" dirty="0"/>
              <a:t>трају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након</a:t>
            </a:r>
            <a:r>
              <a:rPr lang="en-US" sz="2000" dirty="0"/>
              <a:t> 2 </a:t>
            </a:r>
            <a:r>
              <a:rPr lang="sr-Cyrl-RS" sz="2000" dirty="0"/>
              <a:t>недеље</a:t>
            </a:r>
            <a:r>
              <a:rPr lang="en-US" sz="2000" dirty="0"/>
              <a:t> </a:t>
            </a:r>
            <a:r>
              <a:rPr lang="sr-Cyrl-RS" sz="2000" dirty="0"/>
              <a:t>примене</a:t>
            </a:r>
            <a:r>
              <a:rPr lang="en-US" sz="2000" dirty="0"/>
              <a:t>, </a:t>
            </a:r>
            <a:r>
              <a:rPr lang="sr-Cyrl-RS" sz="2000" dirty="0"/>
              <a:t>потребно</a:t>
            </a:r>
            <a:r>
              <a:rPr lang="en-US" sz="2000" dirty="0"/>
              <a:t> </a:t>
            </a:r>
            <a:r>
              <a:rPr lang="sr-Cyrl-RS" sz="2000" dirty="0"/>
              <a:t>је</a:t>
            </a:r>
            <a:r>
              <a:rPr lang="en-US" sz="2000" dirty="0"/>
              <a:t> </a:t>
            </a:r>
            <a:r>
              <a:rPr lang="sr-Cyrl-RS" sz="2000" dirty="0"/>
              <a:t>обратити</a:t>
            </a:r>
            <a:r>
              <a:rPr lang="en-US" sz="2000" dirty="0"/>
              <a:t> </a:t>
            </a:r>
            <a:r>
              <a:rPr lang="sr-Cyrl-RS" sz="2000" dirty="0"/>
              <a:t>се</a:t>
            </a:r>
            <a:r>
              <a:rPr lang="en-US" sz="2000" dirty="0"/>
              <a:t> </a:t>
            </a:r>
            <a:r>
              <a:rPr lang="sr-Cyrl-RS" sz="2000" dirty="0"/>
              <a:t>лекару</a:t>
            </a:r>
            <a:r>
              <a:rPr lang="en-US" sz="2000" dirty="0"/>
              <a:t> </a:t>
            </a:r>
            <a:r>
              <a:rPr lang="sr-Cyrl-RS" sz="2000" dirty="0"/>
              <a:t>или</a:t>
            </a:r>
            <a:r>
              <a:rPr lang="en-US" sz="2000" dirty="0"/>
              <a:t> </a:t>
            </a:r>
            <a:r>
              <a:rPr lang="sr-Cyrl-RS" sz="2000" dirty="0"/>
              <a:t>другом</a:t>
            </a:r>
            <a:r>
              <a:rPr lang="en-US" sz="2000" dirty="0"/>
              <a:t> </a:t>
            </a:r>
            <a:r>
              <a:rPr lang="sr-Cyrl-RS" sz="2000" dirty="0"/>
              <a:t>здравственом</a:t>
            </a:r>
            <a:r>
              <a:rPr lang="en-US" sz="2000" dirty="0"/>
              <a:t> </a:t>
            </a:r>
            <a:r>
              <a:rPr lang="sr-Cyrl-RS" sz="2000" dirty="0"/>
              <a:t>стручњаку</a:t>
            </a:r>
            <a:endParaRPr lang="en-US" sz="2000" dirty="0"/>
          </a:p>
          <a:p>
            <a:pPr algn="just">
              <a:buNone/>
              <a:defRPr/>
            </a:pPr>
            <a:r>
              <a:rPr lang="sr-Cyrl-RS" sz="2400" b="1" dirty="0"/>
              <a:t>Контраиндикације</a:t>
            </a:r>
            <a:endParaRPr lang="en-US" sz="2400" b="1" dirty="0"/>
          </a:p>
          <a:p>
            <a:pPr lvl="1" algn="just">
              <a:defRPr/>
            </a:pPr>
            <a:r>
              <a:rPr lang="sr-Cyrl-RS" sz="2000" dirty="0"/>
              <a:t>Преосетљивост</a:t>
            </a:r>
            <a:r>
              <a:rPr lang="en-US" sz="2000" dirty="0"/>
              <a:t> </a:t>
            </a:r>
            <a:r>
              <a:rPr lang="sr-Cyrl-RS" sz="2000" dirty="0"/>
              <a:t>на</a:t>
            </a:r>
            <a:r>
              <a:rPr lang="en-US" sz="2000" dirty="0"/>
              <a:t> </a:t>
            </a:r>
            <a:r>
              <a:rPr lang="sr-Cyrl-RS" sz="2000" dirty="0"/>
              <a:t>састојке</a:t>
            </a:r>
            <a:endParaRPr lang="en-US" sz="2000" dirty="0"/>
          </a:p>
          <a:p>
            <a:pPr lvl="1" algn="just">
              <a:defRPr/>
            </a:pPr>
            <a:r>
              <a:rPr lang="sr-Cyrl-RS" sz="2000" dirty="0"/>
              <a:t>Производе</a:t>
            </a:r>
            <a:r>
              <a:rPr lang="en-US" sz="2000" dirty="0"/>
              <a:t> </a:t>
            </a:r>
            <a:r>
              <a:rPr lang="sr-Cyrl-RS" sz="2000" dirty="0"/>
              <a:t>на</a:t>
            </a:r>
            <a:r>
              <a:rPr lang="en-US" sz="2000" dirty="0"/>
              <a:t> </a:t>
            </a:r>
            <a:r>
              <a:rPr lang="sr-Cyrl-RS" sz="2000" dirty="0"/>
              <a:t>бази</a:t>
            </a:r>
            <a:r>
              <a:rPr lang="en-US" sz="2000" dirty="0"/>
              <a:t> </a:t>
            </a:r>
            <a:r>
              <a:rPr lang="sr-Cyrl-RS" sz="2000" dirty="0"/>
              <a:t>хербе</a:t>
            </a:r>
            <a:r>
              <a:rPr lang="en-US" sz="2000" dirty="0"/>
              <a:t> </a:t>
            </a:r>
            <a:r>
              <a:rPr lang="sr-Cyrl-RS" sz="2000" dirty="0"/>
              <a:t>ждраљевине</a:t>
            </a:r>
            <a:r>
              <a:rPr lang="en-US" sz="2000" dirty="0"/>
              <a:t> </a:t>
            </a:r>
            <a:r>
              <a:rPr lang="sr-Cyrl-RS" sz="2000" dirty="0"/>
              <a:t>не</a:t>
            </a:r>
            <a:r>
              <a:rPr lang="en-US" sz="2000" dirty="0"/>
              <a:t> </a:t>
            </a:r>
            <a:r>
              <a:rPr lang="sr-Cyrl-RS" sz="2000" dirty="0"/>
              <a:t>смеју</a:t>
            </a:r>
            <a:r>
              <a:rPr lang="en-US" sz="2000" dirty="0"/>
              <a:t> </a:t>
            </a:r>
            <a:r>
              <a:rPr lang="sr-Cyrl-RS" sz="2000" dirty="0"/>
              <a:t>узимати</a:t>
            </a:r>
            <a:r>
              <a:rPr lang="en-US" sz="2000" dirty="0"/>
              <a:t> </a:t>
            </a:r>
            <a:r>
              <a:rPr lang="sr-Cyrl-RS" sz="2000" dirty="0"/>
              <a:t>пацијенти</a:t>
            </a:r>
            <a:r>
              <a:rPr lang="en-US" sz="2000" dirty="0"/>
              <a:t> </a:t>
            </a:r>
            <a:r>
              <a:rPr lang="sr-Cyrl-RS" sz="2000" dirty="0"/>
              <a:t>који</a:t>
            </a:r>
            <a:r>
              <a:rPr lang="en-US" sz="2000" dirty="0"/>
              <a:t> </a:t>
            </a:r>
            <a:r>
              <a:rPr lang="sr-Cyrl-RS" sz="2000" dirty="0"/>
              <a:t>су</a:t>
            </a:r>
            <a:r>
              <a:rPr lang="en-US" sz="2000" dirty="0"/>
              <a:t> </a:t>
            </a:r>
            <a:r>
              <a:rPr lang="sr-Cyrl-RS" sz="2000" dirty="0"/>
              <a:t>на</a:t>
            </a:r>
            <a:r>
              <a:rPr lang="en-US" sz="2000" dirty="0"/>
              <a:t> </a:t>
            </a:r>
            <a:r>
              <a:rPr lang="sr-Cyrl-RS" sz="2000" dirty="0"/>
              <a:t>антикоагулантној</a:t>
            </a:r>
            <a:r>
              <a:rPr lang="en-US" sz="2000" dirty="0"/>
              <a:t> </a:t>
            </a:r>
            <a:r>
              <a:rPr lang="sr-Cyrl-RS" sz="2000" dirty="0"/>
              <a:t>терапији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пацијенти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обољењем</a:t>
            </a:r>
            <a:r>
              <a:rPr lang="en-US" sz="2000" dirty="0"/>
              <a:t> </a:t>
            </a:r>
            <a:r>
              <a:rPr lang="sr-Cyrl-RS" sz="2000" dirty="0"/>
              <a:t>јетре</a:t>
            </a:r>
            <a:endParaRPr lang="en-US" sz="2000" dirty="0"/>
          </a:p>
          <a:p>
            <a:pPr algn="just">
              <a:buNone/>
              <a:defRPr/>
            </a:pPr>
            <a:r>
              <a:rPr lang="sr-Cyrl-RS" sz="2400" b="1" dirty="0"/>
              <a:t>Интеракције</a:t>
            </a:r>
            <a:endParaRPr lang="en-US" sz="2400" b="1" dirty="0"/>
          </a:p>
          <a:p>
            <a:pPr lvl="1" algn="just">
              <a:defRPr/>
            </a:pPr>
            <a:r>
              <a:rPr lang="sr-Cyrl-RS" sz="2000" dirty="0"/>
              <a:t>Производи</a:t>
            </a:r>
            <a:r>
              <a:rPr lang="en-US" sz="2000" dirty="0"/>
              <a:t> </a:t>
            </a:r>
            <a:r>
              <a:rPr lang="sr-Cyrl-RS" sz="2000" dirty="0"/>
              <a:t>на</a:t>
            </a:r>
            <a:r>
              <a:rPr lang="en-US" sz="2000" dirty="0"/>
              <a:t> </a:t>
            </a:r>
            <a:r>
              <a:rPr lang="sr-Cyrl-RS" sz="2000" dirty="0"/>
              <a:t>бази</a:t>
            </a:r>
            <a:r>
              <a:rPr lang="en-US" sz="2000" dirty="0"/>
              <a:t> </a:t>
            </a:r>
            <a:r>
              <a:rPr lang="sr-Cyrl-RS" sz="2000" dirty="0"/>
              <a:t>хербе</a:t>
            </a:r>
            <a:r>
              <a:rPr lang="en-US" sz="2000" dirty="0"/>
              <a:t> </a:t>
            </a:r>
            <a:r>
              <a:rPr lang="sr-Cyrl-RS" sz="2000" dirty="0"/>
              <a:t>ждраљевине</a:t>
            </a:r>
            <a:r>
              <a:rPr lang="en-US" sz="2000" dirty="0"/>
              <a:t> </a:t>
            </a:r>
            <a:r>
              <a:rPr lang="sr-Cyrl-RS" sz="2000" dirty="0"/>
              <a:t>могу</a:t>
            </a:r>
            <a:r>
              <a:rPr lang="en-US" sz="2000" dirty="0"/>
              <a:t> </a:t>
            </a:r>
            <a:r>
              <a:rPr lang="sr-Cyrl-RS" sz="2000" dirty="0"/>
              <a:t>потенцирати</a:t>
            </a:r>
            <a:r>
              <a:rPr lang="en-US" sz="2000" dirty="0"/>
              <a:t> </a:t>
            </a:r>
            <a:r>
              <a:rPr lang="sr-Cyrl-RS" sz="2000" dirty="0"/>
              <a:t>дејство</a:t>
            </a:r>
            <a:r>
              <a:rPr lang="en-US" sz="2000" dirty="0"/>
              <a:t> </a:t>
            </a:r>
            <a:r>
              <a:rPr lang="sr-Cyrl-RS" sz="2000" dirty="0"/>
              <a:t>антикоагулантних</a:t>
            </a:r>
            <a:r>
              <a:rPr lang="en-US" sz="2000" dirty="0"/>
              <a:t> </a:t>
            </a:r>
            <a:r>
              <a:rPr lang="sr-Cyrl-RS" sz="2000" dirty="0"/>
              <a:t>лекова</a:t>
            </a:r>
            <a:r>
              <a:rPr lang="en-US" sz="2000" dirty="0"/>
              <a:t> (</a:t>
            </a:r>
            <a:r>
              <a:rPr lang="sr-Cyrl-RS" sz="2000" dirty="0"/>
              <a:t>варфарин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др</a:t>
            </a:r>
            <a:r>
              <a:rPr lang="en-US" sz="2000" dirty="0"/>
              <a:t>.)</a:t>
            </a:r>
          </a:p>
          <a:p>
            <a:pPr algn="just">
              <a:buNone/>
              <a:defRPr/>
            </a:pPr>
            <a:r>
              <a:rPr lang="sr-Cyrl-RS" sz="2400" b="1" dirty="0"/>
              <a:t>Труднице</a:t>
            </a:r>
            <a:r>
              <a:rPr lang="en-US" sz="2400" b="1" dirty="0"/>
              <a:t>, </a:t>
            </a:r>
            <a:r>
              <a:rPr lang="sr-Cyrl-RS" sz="2400" b="1" dirty="0"/>
              <a:t>дојиље</a:t>
            </a:r>
            <a:r>
              <a:rPr lang="en-US" sz="2400" b="1" dirty="0"/>
              <a:t>, </a:t>
            </a:r>
            <a:r>
              <a:rPr lang="sr-Cyrl-RS" sz="2400" b="1" dirty="0"/>
              <a:t>деца</a:t>
            </a:r>
            <a:r>
              <a:rPr lang="en-US" sz="2400" b="1" dirty="0"/>
              <a:t>, </a:t>
            </a:r>
            <a:r>
              <a:rPr lang="sr-Cyrl-RS" sz="2400" b="1" dirty="0"/>
              <a:t>адолесценти</a:t>
            </a:r>
            <a:r>
              <a:rPr lang="en-US" sz="2400" b="1" dirty="0"/>
              <a:t> </a:t>
            </a:r>
            <a:r>
              <a:rPr lang="sr-Cyrl-RS" sz="2400" b="1" dirty="0"/>
              <a:t>млађи</a:t>
            </a:r>
            <a:r>
              <a:rPr lang="en-US" sz="2400" b="1" dirty="0"/>
              <a:t> </a:t>
            </a:r>
            <a:r>
              <a:rPr lang="sr-Cyrl-RS" sz="2400" b="1" dirty="0"/>
              <a:t>од</a:t>
            </a:r>
            <a:r>
              <a:rPr lang="en-US" sz="2400" b="1" dirty="0"/>
              <a:t> 18 </a:t>
            </a:r>
            <a:r>
              <a:rPr lang="sr-Cyrl-RS" sz="2400" b="1" dirty="0"/>
              <a:t>година</a:t>
            </a:r>
            <a:r>
              <a:rPr lang="en-US" sz="2400" b="1" dirty="0"/>
              <a:t>:</a:t>
            </a:r>
          </a:p>
          <a:p>
            <a:pPr lvl="1" algn="just">
              <a:defRPr/>
            </a:pPr>
            <a:r>
              <a:rPr lang="sr-Cyrl-RS" sz="2000" dirty="0"/>
              <a:t>Примена</a:t>
            </a:r>
            <a:r>
              <a:rPr lang="en-US" sz="2000" dirty="0"/>
              <a:t> </a:t>
            </a:r>
            <a:r>
              <a:rPr lang="sr-Cyrl-RS" sz="2000" dirty="0"/>
              <a:t>се</a:t>
            </a:r>
            <a:r>
              <a:rPr lang="en-US" sz="2000" dirty="0"/>
              <a:t> </a:t>
            </a:r>
            <a:r>
              <a:rPr lang="sr-Cyrl-RS" sz="2000" dirty="0"/>
              <a:t>не</a:t>
            </a:r>
            <a:r>
              <a:rPr lang="en-US" sz="2000" dirty="0"/>
              <a:t> </a:t>
            </a:r>
            <a:r>
              <a:rPr lang="sr-Cyrl-RS" sz="2000" dirty="0"/>
              <a:t>препоручује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324528" cy="6324600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endParaRPr lang="en-US" sz="2400" b="1" dirty="0"/>
          </a:p>
          <a:p>
            <a:pPr>
              <a:buNone/>
              <a:defRPr/>
            </a:pPr>
            <a:r>
              <a:rPr lang="sr-Cyrl-RS" sz="2400" b="1" dirty="0"/>
              <a:t>Мере</a:t>
            </a:r>
            <a:r>
              <a:rPr lang="en-US" sz="2400" b="1" dirty="0"/>
              <a:t> </a:t>
            </a:r>
            <a:r>
              <a:rPr lang="sr-Cyrl-RS" sz="2400" b="1" dirty="0"/>
              <a:t>опреза</a:t>
            </a:r>
            <a:endParaRPr lang="en-US" sz="2400" b="1" dirty="0"/>
          </a:p>
          <a:p>
            <a:pPr lvl="1">
              <a:defRPr/>
            </a:pP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случају</a:t>
            </a:r>
            <a:r>
              <a:rPr lang="en-US" dirty="0"/>
              <a:t>: </a:t>
            </a:r>
            <a:r>
              <a:rPr lang="sr-Cyrl-RS" dirty="0"/>
              <a:t>инфламације</a:t>
            </a:r>
            <a:r>
              <a:rPr lang="en-US" dirty="0"/>
              <a:t> </a:t>
            </a:r>
            <a:r>
              <a:rPr lang="sr-Cyrl-RS" dirty="0"/>
              <a:t>коже</a:t>
            </a:r>
            <a:r>
              <a:rPr lang="en-US" dirty="0"/>
              <a:t>, </a:t>
            </a:r>
            <a:r>
              <a:rPr lang="sr-Cyrl-RS" dirty="0"/>
              <a:t>тромбофлебитиса</a:t>
            </a:r>
            <a:r>
              <a:rPr lang="en-US" dirty="0"/>
              <a:t>, </a:t>
            </a:r>
            <a:r>
              <a:rPr lang="sr-Cyrl-RS" dirty="0"/>
              <a:t>поткожних</a:t>
            </a:r>
            <a:r>
              <a:rPr lang="en-US" dirty="0"/>
              <a:t> </a:t>
            </a:r>
            <a:r>
              <a:rPr lang="sr-Cyrl-RS" dirty="0"/>
              <a:t>отврдина</a:t>
            </a:r>
            <a:r>
              <a:rPr lang="en-US" dirty="0"/>
              <a:t>, </a:t>
            </a:r>
            <a:r>
              <a:rPr lang="sr-Cyrl-RS" dirty="0"/>
              <a:t>наглог</a:t>
            </a:r>
            <a:r>
              <a:rPr lang="en-US" dirty="0"/>
              <a:t> </a:t>
            </a:r>
            <a:r>
              <a:rPr lang="sr-Cyrl-RS" dirty="0"/>
              <a:t>отицања</a:t>
            </a:r>
            <a:r>
              <a:rPr lang="en-US" dirty="0"/>
              <a:t> </a:t>
            </a:r>
            <a:r>
              <a:rPr lang="sr-Cyrl-RS" dirty="0"/>
              <a:t>једне</a:t>
            </a:r>
            <a:r>
              <a:rPr lang="en-US" dirty="0"/>
              <a:t>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обе</a:t>
            </a:r>
            <a:r>
              <a:rPr lang="en-US" dirty="0"/>
              <a:t> </a:t>
            </a:r>
            <a:r>
              <a:rPr lang="sr-Cyrl-RS" dirty="0"/>
              <a:t>ноге</a:t>
            </a:r>
            <a:r>
              <a:rPr lang="en-US" dirty="0"/>
              <a:t>, </a:t>
            </a:r>
            <a:r>
              <a:rPr lang="sr-Cyrl-RS" dirty="0"/>
              <a:t>улцерација</a:t>
            </a:r>
            <a:r>
              <a:rPr lang="en-US" dirty="0"/>
              <a:t>, </a:t>
            </a:r>
            <a:r>
              <a:rPr lang="sr-Cyrl-RS" dirty="0"/>
              <a:t>срчане</a:t>
            </a:r>
            <a:r>
              <a:rPr lang="en-US" dirty="0"/>
              <a:t>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бубрежне</a:t>
            </a:r>
            <a:r>
              <a:rPr lang="en-US" dirty="0"/>
              <a:t> </a:t>
            </a:r>
            <a:r>
              <a:rPr lang="sr-Cyrl-RS" dirty="0"/>
              <a:t>инсуфицијенције</a:t>
            </a:r>
            <a:r>
              <a:rPr lang="en-US" dirty="0"/>
              <a:t> </a:t>
            </a:r>
            <a:r>
              <a:rPr lang="sr-Cyrl-RS" dirty="0"/>
              <a:t>неопходно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обратити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лекару</a:t>
            </a:r>
            <a:r>
              <a:rPr lang="en-US" dirty="0"/>
              <a:t>.</a:t>
            </a:r>
          </a:p>
          <a:p>
            <a:pPr lvl="1">
              <a:defRPr/>
            </a:pPr>
            <a:r>
              <a:rPr lang="sr-Cyrl-RS" dirty="0"/>
              <a:t>Треба</a:t>
            </a:r>
            <a:r>
              <a:rPr lang="en-US" dirty="0"/>
              <a:t> </a:t>
            </a:r>
            <a:r>
              <a:rPr lang="sr-Cyrl-RS" dirty="0"/>
              <a:t>престати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узимањем</a:t>
            </a:r>
            <a:r>
              <a:rPr lang="en-US" dirty="0"/>
              <a:t> </a:t>
            </a:r>
            <a:r>
              <a:rPr lang="sr-Cyrl-RS" dirty="0"/>
              <a:t>производа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бази</a:t>
            </a:r>
            <a:r>
              <a:rPr lang="en-US" dirty="0"/>
              <a:t> </a:t>
            </a:r>
            <a:r>
              <a:rPr lang="sr-Cyrl-RS" dirty="0"/>
              <a:t>ризома</a:t>
            </a:r>
            <a:r>
              <a:rPr lang="en-US" dirty="0"/>
              <a:t> </a:t>
            </a:r>
            <a:r>
              <a:rPr lang="sr-Cyrl-RS" b="1" dirty="0"/>
              <a:t>кострике</a:t>
            </a:r>
            <a:r>
              <a:rPr lang="en-US" b="1" dirty="0"/>
              <a:t>, </a:t>
            </a:r>
            <a:r>
              <a:rPr lang="en-US" b="1" i="1" dirty="0" err="1"/>
              <a:t>Rusci</a:t>
            </a:r>
            <a:r>
              <a:rPr lang="en-US" b="1" i="1" dirty="0"/>
              <a:t> </a:t>
            </a:r>
            <a:r>
              <a:rPr lang="en-US" b="1" i="1" dirty="0" err="1"/>
              <a:t>rhizoma</a:t>
            </a:r>
            <a:r>
              <a:rPr lang="en-US" dirty="0"/>
              <a:t>, </a:t>
            </a:r>
            <a:r>
              <a:rPr lang="sr-Cyrl-RS" dirty="0"/>
              <a:t>уколико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јави</a:t>
            </a:r>
            <a:r>
              <a:rPr lang="en-US" dirty="0"/>
              <a:t> </a:t>
            </a:r>
            <a:r>
              <a:rPr lang="sr-Cyrl-RS" dirty="0"/>
              <a:t>дијареја</a:t>
            </a:r>
            <a:r>
              <a:rPr lang="en-US" dirty="0"/>
              <a:t>.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случају</a:t>
            </a:r>
            <a:r>
              <a:rPr lang="en-US" dirty="0"/>
              <a:t> </a:t>
            </a:r>
            <a:r>
              <a:rPr lang="sr-Cyrl-RS" dirty="0"/>
              <a:t>појаве</a:t>
            </a:r>
            <a:r>
              <a:rPr lang="en-US" dirty="0"/>
              <a:t> </a:t>
            </a:r>
            <a:r>
              <a:rPr lang="sr-Cyrl-RS" dirty="0"/>
              <a:t>ректалног</a:t>
            </a:r>
            <a:r>
              <a:rPr lang="en-US" dirty="0"/>
              <a:t> </a:t>
            </a:r>
            <a:r>
              <a:rPr lang="sr-Cyrl-RS" dirty="0"/>
              <a:t>крварења</a:t>
            </a:r>
            <a:r>
              <a:rPr lang="en-US" dirty="0"/>
              <a:t>, </a:t>
            </a:r>
            <a:r>
              <a:rPr lang="sr-Cyrl-RS" dirty="0"/>
              <a:t>обратити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лекару</a:t>
            </a:r>
            <a:r>
              <a:rPr lang="en-US" dirty="0"/>
              <a:t>!!</a:t>
            </a:r>
          </a:p>
          <a:p>
            <a:pPr>
              <a:buNone/>
              <a:defRPr/>
            </a:pPr>
            <a:endParaRPr lang="en-US" sz="2400" b="1" dirty="0"/>
          </a:p>
          <a:p>
            <a:pPr>
              <a:buNone/>
              <a:defRPr/>
            </a:pPr>
            <a:r>
              <a:rPr lang="sr-Cyrl-RS" sz="2400" b="1" dirty="0"/>
              <a:t>Нежељена</a:t>
            </a:r>
            <a:r>
              <a:rPr lang="en-US" sz="2400" b="1" dirty="0"/>
              <a:t> </a:t>
            </a:r>
            <a:r>
              <a:rPr lang="sr-Cyrl-RS" sz="2400" b="1" dirty="0"/>
              <a:t>деловања</a:t>
            </a:r>
            <a:endParaRPr lang="en-US" sz="2400" b="1" dirty="0"/>
          </a:p>
          <a:p>
            <a:pPr lvl="1">
              <a:defRPr/>
            </a:pPr>
            <a:r>
              <a:rPr lang="sr-Cyrl-RS" dirty="0"/>
              <a:t>ГИТ</a:t>
            </a:r>
            <a:r>
              <a:rPr lang="en-US" dirty="0"/>
              <a:t> </a:t>
            </a:r>
            <a:r>
              <a:rPr lang="sr-Cyrl-RS" dirty="0"/>
              <a:t>тегобе</a:t>
            </a:r>
            <a:r>
              <a:rPr lang="en-US" dirty="0"/>
              <a:t>, </a:t>
            </a:r>
            <a:r>
              <a:rPr lang="sr-Cyrl-RS" dirty="0"/>
              <a:t>реакције</a:t>
            </a:r>
            <a:r>
              <a:rPr lang="en-US" dirty="0"/>
              <a:t> </a:t>
            </a:r>
            <a:r>
              <a:rPr lang="sr-Cyrl-RS" dirty="0"/>
              <a:t>преосетљивости</a:t>
            </a:r>
            <a:endParaRPr lang="en-US" dirty="0"/>
          </a:p>
          <a:p>
            <a:pPr lvl="1">
              <a:defRPr/>
            </a:pP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случају</a:t>
            </a:r>
            <a:r>
              <a:rPr lang="en-US" dirty="0"/>
              <a:t> </a:t>
            </a:r>
            <a:r>
              <a:rPr lang="sr-Cyrl-RS" dirty="0"/>
              <a:t>ризома</a:t>
            </a:r>
            <a:r>
              <a:rPr lang="en-US" dirty="0"/>
              <a:t> </a:t>
            </a:r>
            <a:r>
              <a:rPr lang="sr-Cyrl-RS" dirty="0"/>
              <a:t>кострике</a:t>
            </a:r>
            <a:r>
              <a:rPr lang="en-US" dirty="0"/>
              <a:t> </a:t>
            </a:r>
            <a:r>
              <a:rPr lang="sr-Cyrl-RS" dirty="0"/>
              <a:t>могућа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појава</a:t>
            </a:r>
            <a:r>
              <a:rPr lang="en-US" dirty="0"/>
              <a:t> </a:t>
            </a:r>
            <a:r>
              <a:rPr lang="sr-Cyrl-RS" dirty="0"/>
              <a:t>мучнине</a:t>
            </a:r>
            <a:r>
              <a:rPr lang="en-US" dirty="0"/>
              <a:t>, </a:t>
            </a:r>
            <a:r>
              <a:rPr lang="sr-Cyrl-RS" dirty="0"/>
              <a:t>дијареје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лимфоцитног</a:t>
            </a:r>
            <a:r>
              <a:rPr lang="en-US" dirty="0"/>
              <a:t> </a:t>
            </a:r>
            <a:r>
              <a:rPr lang="sr-Cyrl-RS" dirty="0"/>
              <a:t>колитиса</a:t>
            </a:r>
            <a:endParaRPr lang="en-US" dirty="0"/>
          </a:p>
          <a:p>
            <a:pPr lvl="1">
              <a:defRPr/>
            </a:pP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случају</a:t>
            </a:r>
            <a:r>
              <a:rPr lang="en-US" dirty="0"/>
              <a:t> </a:t>
            </a:r>
            <a:r>
              <a:rPr lang="sr-Cyrl-RS" dirty="0"/>
              <a:t>листа</a:t>
            </a:r>
            <a:r>
              <a:rPr lang="en-US" dirty="0"/>
              <a:t> </a:t>
            </a:r>
            <a:r>
              <a:rPr lang="sr-Cyrl-RS" dirty="0"/>
              <a:t>винове</a:t>
            </a:r>
            <a:r>
              <a:rPr lang="en-US" dirty="0"/>
              <a:t> </a:t>
            </a:r>
            <a:r>
              <a:rPr lang="sr-Cyrl-RS" dirty="0"/>
              <a:t>лозе</a:t>
            </a:r>
            <a:r>
              <a:rPr lang="en-US" dirty="0"/>
              <a:t> </a:t>
            </a:r>
            <a:r>
              <a:rPr lang="sr-Cyrl-RS" dirty="0"/>
              <a:t>могућа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појава</a:t>
            </a:r>
            <a:r>
              <a:rPr lang="en-US" dirty="0"/>
              <a:t> </a:t>
            </a:r>
            <a:r>
              <a:rPr lang="sr-Cyrl-RS" dirty="0"/>
              <a:t>мучнине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главобоље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800" dirty="0"/>
              <a:t>Традиционални</a:t>
            </a:r>
            <a:r>
              <a:rPr lang="en-US" sz="2800" dirty="0"/>
              <a:t> </a:t>
            </a: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</a:t>
            </a:r>
            <a:r>
              <a:rPr lang="en-US" sz="2800" dirty="0"/>
              <a:t> </a:t>
            </a:r>
            <a:r>
              <a:rPr lang="sr-Cyrl-RS" sz="2800" dirty="0"/>
              <a:t>на</a:t>
            </a:r>
            <a:r>
              <a:rPr lang="en-US" sz="2800" dirty="0"/>
              <a:t> </a:t>
            </a:r>
            <a:r>
              <a:rPr lang="sr-Cyrl-RS" sz="2800" dirty="0"/>
              <a:t>бази</a:t>
            </a:r>
            <a:r>
              <a:rPr lang="en-US" sz="2800" dirty="0"/>
              <a:t> </a:t>
            </a:r>
            <a:r>
              <a:rPr lang="sr-Cyrl-RS" sz="2800" dirty="0"/>
              <a:t>листа</a:t>
            </a:r>
            <a:r>
              <a:rPr lang="en-US" sz="2800" dirty="0"/>
              <a:t> </a:t>
            </a:r>
            <a:r>
              <a:rPr lang="sr-Cyrl-RS" sz="2800" dirty="0"/>
              <a:t>винове</a:t>
            </a:r>
            <a:r>
              <a:rPr lang="en-US" sz="2800" dirty="0"/>
              <a:t> </a:t>
            </a:r>
            <a:r>
              <a:rPr lang="sr-Cyrl-RS" sz="2800" dirty="0"/>
              <a:t>лозе</a:t>
            </a:r>
            <a:r>
              <a:rPr lang="en-US" sz="2800" dirty="0"/>
              <a:t> </a:t>
            </a:r>
            <a:r>
              <a:rPr lang="sr-Cyrl-RS" sz="2800" dirty="0"/>
              <a:t>перорално</a:t>
            </a:r>
            <a:r>
              <a:rPr lang="en-US" sz="2800" dirty="0"/>
              <a:t> </a:t>
            </a:r>
            <a:r>
              <a:rPr lang="sr-Cyrl-RS" sz="2800" dirty="0"/>
              <a:t>се</a:t>
            </a:r>
            <a:r>
              <a:rPr lang="en-US" sz="2800" dirty="0"/>
              <a:t> </a:t>
            </a:r>
            <a:r>
              <a:rPr lang="sr-Cyrl-RS" sz="2800" dirty="0"/>
              <a:t>примењују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500" b="1" dirty="0"/>
              <a:t>Код</a:t>
            </a:r>
            <a:r>
              <a:rPr lang="en-US" sz="2500" b="1" dirty="0"/>
              <a:t> </a:t>
            </a:r>
            <a:r>
              <a:rPr lang="sr-Cyrl-RS" sz="2500" b="1" dirty="0"/>
              <a:t>хемороида</a:t>
            </a:r>
            <a:r>
              <a:rPr lang="en-US" sz="2500" b="1" dirty="0"/>
              <a:t> – </a:t>
            </a:r>
            <a:r>
              <a:rPr lang="sr-Cyrl-RS" sz="2500" b="1" dirty="0"/>
              <a:t>за</a:t>
            </a:r>
            <a:r>
              <a:rPr lang="en-US" sz="2500" b="1" dirty="0"/>
              <a:t> </a:t>
            </a:r>
            <a:r>
              <a:rPr lang="sr-Cyrl-RS" sz="2500" b="1" dirty="0"/>
              <a:t>уклањање</a:t>
            </a:r>
            <a:r>
              <a:rPr lang="en-US" sz="2500" b="1" dirty="0"/>
              <a:t> </a:t>
            </a:r>
            <a:r>
              <a:rPr lang="sr-Cyrl-RS" sz="2500" b="1" dirty="0"/>
              <a:t>свраба</a:t>
            </a:r>
            <a:r>
              <a:rPr lang="en-US" sz="2500" b="1" dirty="0"/>
              <a:t> </a:t>
            </a:r>
            <a:r>
              <a:rPr lang="sr-Cyrl-RS" sz="2500" b="1" dirty="0"/>
              <a:t>и</a:t>
            </a:r>
            <a:r>
              <a:rPr lang="en-US" sz="2500" b="1" dirty="0"/>
              <a:t> </a:t>
            </a:r>
            <a:r>
              <a:rPr lang="sr-Cyrl-RS" sz="2500" b="1" dirty="0"/>
              <a:t>пецкања</a:t>
            </a:r>
            <a:endParaRPr lang="en-US" sz="2500" b="1" dirty="0"/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500" b="1" dirty="0"/>
              <a:t>За</a:t>
            </a:r>
            <a:r>
              <a:rPr lang="en-US" sz="2500" b="1" dirty="0"/>
              <a:t> </a:t>
            </a:r>
            <a:r>
              <a:rPr lang="sr-Cyrl-RS" sz="2500" b="1" dirty="0"/>
              <a:t>смањивање</a:t>
            </a:r>
            <a:r>
              <a:rPr lang="en-US" sz="2500" b="1" dirty="0"/>
              <a:t> </a:t>
            </a:r>
            <a:r>
              <a:rPr lang="sr-Cyrl-RS" sz="2500" b="1" dirty="0"/>
              <a:t>кртости</a:t>
            </a:r>
            <a:r>
              <a:rPr lang="en-US" sz="2500" b="1" dirty="0"/>
              <a:t> </a:t>
            </a:r>
            <a:r>
              <a:rPr lang="sr-Cyrl-RS" sz="2500" b="1" dirty="0"/>
              <a:t>капилара</a:t>
            </a:r>
            <a:r>
              <a:rPr lang="en-US" sz="2500" b="1" dirty="0"/>
              <a:t> </a:t>
            </a:r>
            <a:r>
              <a:rPr lang="sr-Cyrl-RS" sz="2500" b="1" dirty="0"/>
              <a:t>коже</a:t>
            </a:r>
            <a:endParaRPr lang="en-US" sz="2500" b="1" dirty="0"/>
          </a:p>
          <a:p>
            <a:pPr>
              <a:lnSpc>
                <a:spcPct val="80000"/>
              </a:lnSpc>
              <a:buNone/>
              <a:defRPr/>
            </a:pPr>
            <a:r>
              <a:rPr lang="sr-Cyrl-RS" sz="2400" b="1" dirty="0"/>
              <a:t>Дозирање</a:t>
            </a:r>
            <a:r>
              <a:rPr lang="en-US" sz="2400" b="1" dirty="0"/>
              <a:t> </a:t>
            </a:r>
            <a:r>
              <a:rPr lang="en-US" sz="2400" dirty="0"/>
              <a:t>(</a:t>
            </a:r>
            <a:r>
              <a:rPr lang="sr-Cyrl-RS" sz="2400" dirty="0"/>
              <a:t>исто</a:t>
            </a:r>
            <a:r>
              <a:rPr lang="en-US" sz="2400" dirty="0"/>
              <a:t> </a:t>
            </a:r>
            <a:r>
              <a:rPr lang="sr-Cyrl-RS" sz="2400" dirty="0"/>
              <a:t>као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код</a:t>
            </a:r>
            <a:r>
              <a:rPr lang="en-US" sz="2400" dirty="0"/>
              <a:t> </a:t>
            </a:r>
            <a:r>
              <a:rPr lang="sr-Cyrl-RS" sz="2400" dirty="0"/>
              <a:t>поремећаја</a:t>
            </a:r>
            <a:r>
              <a:rPr lang="en-US" sz="2400" dirty="0"/>
              <a:t> </a:t>
            </a:r>
            <a:r>
              <a:rPr lang="sr-Cyrl-RS" sz="2400" dirty="0"/>
              <a:t>венске</a:t>
            </a:r>
            <a:r>
              <a:rPr lang="en-US" sz="2400" dirty="0"/>
              <a:t> </a:t>
            </a:r>
            <a:r>
              <a:rPr lang="sr-Cyrl-RS" sz="2400" dirty="0"/>
              <a:t>циркулације</a:t>
            </a:r>
            <a:r>
              <a:rPr lang="en-US" sz="2400" dirty="0"/>
              <a:t> </a:t>
            </a:r>
            <a:r>
              <a:rPr lang="sr-Cyrl-RS" sz="2400" dirty="0"/>
              <a:t>доњих</a:t>
            </a:r>
            <a:r>
              <a:rPr lang="en-US" sz="2400" dirty="0"/>
              <a:t> </a:t>
            </a:r>
            <a:r>
              <a:rPr lang="sr-Cyrl-RS" sz="2400" dirty="0"/>
              <a:t>ектремитета</a:t>
            </a:r>
            <a:r>
              <a:rPr lang="en-US" sz="2400" dirty="0"/>
              <a:t>)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sz="2000" b="1" dirty="0"/>
          </a:p>
          <a:p>
            <a:pPr>
              <a:lnSpc>
                <a:spcPct val="80000"/>
              </a:lnSpc>
              <a:buFont typeface="Calibri" pitchFamily="34" charset="0"/>
              <a:buAutoNum type="alphaLcParenR"/>
              <a:defRPr/>
            </a:pPr>
            <a:r>
              <a:rPr lang="sr-Cyrl-RS" sz="2400" b="1" dirty="0"/>
              <a:t>Уситњен</a:t>
            </a:r>
            <a:r>
              <a:rPr lang="en-US" sz="2400" b="1" dirty="0"/>
              <a:t> </a:t>
            </a:r>
            <a:r>
              <a:rPr lang="sr-Cyrl-RS" sz="2400" b="1" dirty="0"/>
              <a:t>лист</a:t>
            </a:r>
            <a:r>
              <a:rPr lang="en-US" sz="2400" b="1" dirty="0"/>
              <a:t> </a:t>
            </a:r>
            <a:r>
              <a:rPr lang="sr-Cyrl-RS" sz="2400" b="1" dirty="0"/>
              <a:t>за</a:t>
            </a:r>
            <a:r>
              <a:rPr lang="en-US" sz="2400" b="1" dirty="0"/>
              <a:t> </a:t>
            </a:r>
            <a:r>
              <a:rPr lang="sr-Cyrl-RS" sz="2400" b="1" dirty="0"/>
              <a:t>израду</a:t>
            </a:r>
            <a:r>
              <a:rPr lang="en-US" sz="2400" b="1" dirty="0"/>
              <a:t> </a:t>
            </a:r>
            <a:r>
              <a:rPr lang="sr-Cyrl-RS" sz="2400" b="1" dirty="0"/>
              <a:t>чајног</a:t>
            </a:r>
            <a:r>
              <a:rPr lang="en-US" sz="2400" b="1" dirty="0"/>
              <a:t> </a:t>
            </a:r>
            <a:r>
              <a:rPr lang="sr-Cyrl-RS" sz="2400" b="1" dirty="0"/>
              <a:t>напитка</a:t>
            </a:r>
            <a:r>
              <a:rPr lang="en-US" sz="2400" b="1" dirty="0"/>
              <a:t>: </a:t>
            </a:r>
            <a:r>
              <a:rPr lang="en-US" sz="2400" dirty="0"/>
              <a:t>0,25-1 </a:t>
            </a:r>
            <a:r>
              <a:rPr lang="sr-Cyrl-RS" sz="2400" dirty="0"/>
              <a:t>г</a:t>
            </a:r>
            <a:r>
              <a:rPr lang="en-US" sz="2400" dirty="0"/>
              <a:t>/ 250 </a:t>
            </a:r>
            <a:r>
              <a:rPr lang="sr-Cyrl-RS" sz="2400" dirty="0"/>
              <a:t>мл</a:t>
            </a:r>
            <a:r>
              <a:rPr lang="en-US" sz="2400" dirty="0"/>
              <a:t> </a:t>
            </a:r>
            <a:r>
              <a:rPr lang="sr-Cyrl-RS" sz="2400" dirty="0"/>
              <a:t>воде</a:t>
            </a:r>
            <a:r>
              <a:rPr lang="en-US" sz="2400" dirty="0"/>
              <a:t>, </a:t>
            </a:r>
            <a:r>
              <a:rPr lang="sr-Cyrl-RS" sz="2400" dirty="0"/>
              <a:t>до</a:t>
            </a:r>
            <a:r>
              <a:rPr lang="en-US" sz="2400" dirty="0"/>
              <a:t> 3 </a:t>
            </a:r>
            <a:r>
              <a:rPr lang="sr-Cyrl-RS" sz="2400" dirty="0"/>
              <a:t>пута</a:t>
            </a:r>
            <a:r>
              <a:rPr lang="en-US" sz="2400" dirty="0"/>
              <a:t> </a:t>
            </a:r>
            <a:r>
              <a:rPr lang="sr-Cyrl-RS" sz="2400" dirty="0"/>
              <a:t>дневно</a:t>
            </a:r>
            <a:endParaRPr lang="en-US" sz="2400" dirty="0"/>
          </a:p>
          <a:p>
            <a:pPr>
              <a:lnSpc>
                <a:spcPct val="80000"/>
              </a:lnSpc>
              <a:buFont typeface="Calibri" pitchFamily="34" charset="0"/>
              <a:buAutoNum type="alphaLcParenR"/>
              <a:defRPr/>
            </a:pPr>
            <a:r>
              <a:rPr lang="sr-Cyrl-RS" sz="2400" b="1" dirty="0"/>
              <a:t>Спрашен</a:t>
            </a:r>
            <a:r>
              <a:rPr lang="en-US" sz="2400" b="1" dirty="0"/>
              <a:t> </a:t>
            </a:r>
            <a:r>
              <a:rPr lang="sr-Cyrl-RS" sz="2400" b="1" dirty="0"/>
              <a:t>лист</a:t>
            </a:r>
            <a:r>
              <a:rPr lang="en-US" sz="2400" b="1" dirty="0"/>
              <a:t>: </a:t>
            </a:r>
            <a:r>
              <a:rPr lang="en-US" sz="2400" dirty="0"/>
              <a:t>270-350 </a:t>
            </a:r>
            <a:r>
              <a:rPr lang="sr-Cyrl-RS" sz="2400" dirty="0"/>
              <a:t>мг</a:t>
            </a:r>
            <a:r>
              <a:rPr lang="en-US" sz="2400" dirty="0"/>
              <a:t>, 3-5 </a:t>
            </a:r>
            <a:r>
              <a:rPr lang="sr-Cyrl-RS" sz="2400" dirty="0"/>
              <a:t>пута</a:t>
            </a:r>
            <a:r>
              <a:rPr lang="en-US" sz="2400" dirty="0"/>
              <a:t> </a:t>
            </a:r>
            <a:r>
              <a:rPr lang="sr-Cyrl-RS" sz="2400" dirty="0"/>
              <a:t>дневно</a:t>
            </a:r>
            <a:endParaRPr lang="en-US" sz="2400" dirty="0"/>
          </a:p>
          <a:p>
            <a:pPr>
              <a:lnSpc>
                <a:spcPct val="80000"/>
              </a:lnSpc>
              <a:buNone/>
              <a:defRPr/>
            </a:pPr>
            <a:r>
              <a:rPr lang="sr-Cyrl-RS" sz="2400" b="1" dirty="0"/>
              <a:t>Примењује</a:t>
            </a:r>
            <a:r>
              <a:rPr lang="en-US" sz="2400" b="1" dirty="0"/>
              <a:t> </a:t>
            </a:r>
            <a:r>
              <a:rPr lang="sr-Cyrl-RS" sz="2400" b="1" dirty="0"/>
              <a:t>се</a:t>
            </a:r>
            <a:r>
              <a:rPr lang="en-US" sz="2400" b="1" dirty="0"/>
              <a:t> </a:t>
            </a:r>
            <a:r>
              <a:rPr lang="sr-Cyrl-RS" sz="2400" b="1" dirty="0"/>
              <a:t>у</a:t>
            </a:r>
            <a:r>
              <a:rPr lang="en-US" sz="2400" b="1" dirty="0"/>
              <a:t> </a:t>
            </a:r>
            <a:r>
              <a:rPr lang="sr-Cyrl-RS" sz="2400" b="1" dirty="0"/>
              <a:t>виду</a:t>
            </a:r>
            <a:r>
              <a:rPr lang="en-US" sz="2400" b="1" dirty="0"/>
              <a:t> </a:t>
            </a:r>
            <a:r>
              <a:rPr lang="sr-Cyrl-RS" sz="2400" b="1" dirty="0"/>
              <a:t>чврстих</a:t>
            </a:r>
            <a:r>
              <a:rPr lang="en-US" sz="2400" b="1" dirty="0"/>
              <a:t> </a:t>
            </a:r>
            <a:r>
              <a:rPr lang="sr-Cyrl-RS" sz="2400" b="1" dirty="0"/>
              <a:t>дозираних</a:t>
            </a:r>
            <a:r>
              <a:rPr lang="en-US" sz="2400" b="1" dirty="0"/>
              <a:t> </a:t>
            </a:r>
            <a:r>
              <a:rPr lang="sr-Cyrl-RS" sz="2400" b="1" dirty="0"/>
              <a:t>фармацеутских</a:t>
            </a:r>
            <a:r>
              <a:rPr lang="en-US" sz="2400" b="1" dirty="0"/>
              <a:t> </a:t>
            </a:r>
            <a:r>
              <a:rPr lang="sr-Cyrl-RS" sz="2400" b="1" dirty="0"/>
              <a:t>облика</a:t>
            </a:r>
            <a:endParaRPr lang="en-US" sz="2400" b="1" dirty="0"/>
          </a:p>
          <a:p>
            <a:pPr>
              <a:lnSpc>
                <a:spcPct val="80000"/>
              </a:lnSpc>
              <a:buNone/>
              <a:defRPr/>
            </a:pPr>
            <a:endParaRPr lang="en-US" sz="2400" b="1" dirty="0"/>
          </a:p>
          <a:p>
            <a:pPr>
              <a:lnSpc>
                <a:spcPct val="80000"/>
              </a:lnSpc>
              <a:buNone/>
              <a:defRPr/>
            </a:pPr>
            <a:r>
              <a:rPr lang="sr-Cyrl-RS" sz="2400" b="1" dirty="0"/>
              <a:t>Дужина</a:t>
            </a:r>
            <a:r>
              <a:rPr lang="en-US" sz="2400" b="1" dirty="0"/>
              <a:t> </a:t>
            </a:r>
            <a:r>
              <a:rPr lang="sr-Cyrl-RS" sz="2400" b="1" dirty="0"/>
              <a:t>примене</a:t>
            </a:r>
            <a:endParaRPr lang="en-US" sz="2400" b="1" dirty="0"/>
          </a:p>
          <a:p>
            <a:pPr marL="857250" lvl="1" indent="-457200">
              <a:lnSpc>
                <a:spcPct val="80000"/>
              </a:lnSpc>
              <a:defRPr/>
            </a:pPr>
            <a:r>
              <a:rPr lang="sr-Cyrl-RS" dirty="0"/>
              <a:t>Уколико</a:t>
            </a:r>
            <a:r>
              <a:rPr lang="en-US" dirty="0"/>
              <a:t> </a:t>
            </a:r>
            <a:r>
              <a:rPr lang="sr-Cyrl-RS" dirty="0"/>
              <a:t>симтоми</a:t>
            </a:r>
            <a:r>
              <a:rPr lang="en-US" dirty="0"/>
              <a:t> </a:t>
            </a:r>
            <a:r>
              <a:rPr lang="sr-Cyrl-RS" dirty="0"/>
              <a:t>трају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након</a:t>
            </a:r>
            <a:r>
              <a:rPr lang="en-US" dirty="0"/>
              <a:t> </a:t>
            </a:r>
            <a:r>
              <a:rPr lang="en-US" u="sng" dirty="0"/>
              <a:t>1 </a:t>
            </a:r>
            <a:r>
              <a:rPr lang="sr-Cyrl-RS" u="sng" dirty="0"/>
              <a:t>недеље</a:t>
            </a:r>
            <a:r>
              <a:rPr lang="en-US" u="sng" dirty="0"/>
              <a:t> </a:t>
            </a:r>
            <a:r>
              <a:rPr lang="sr-Cyrl-RS" dirty="0"/>
              <a:t>примене</a:t>
            </a:r>
            <a:r>
              <a:rPr lang="en-US" dirty="0"/>
              <a:t>, </a:t>
            </a:r>
            <a:r>
              <a:rPr lang="sr-Cyrl-RS" dirty="0"/>
              <a:t>неопходно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обратити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здравственом</a:t>
            </a:r>
            <a:r>
              <a:rPr lang="en-US" dirty="0"/>
              <a:t> </a:t>
            </a:r>
            <a:r>
              <a:rPr lang="sr-Cyrl-RS" dirty="0"/>
              <a:t>стручњаку</a:t>
            </a:r>
            <a:r>
              <a:rPr lang="en-US" dirty="0"/>
              <a:t>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sr-Cyrl-RS" sz="2400" b="1" dirty="0"/>
              <a:t>Мере</a:t>
            </a:r>
            <a:r>
              <a:rPr lang="en-US" sz="2400" b="1" dirty="0"/>
              <a:t> </a:t>
            </a:r>
            <a:r>
              <a:rPr lang="sr-Cyrl-RS" sz="2400" b="1" dirty="0"/>
              <a:t>опреза</a:t>
            </a:r>
            <a:endParaRPr lang="en-US" sz="2400" b="1" dirty="0"/>
          </a:p>
          <a:p>
            <a:pPr marL="857250" lvl="1" indent="-457200">
              <a:lnSpc>
                <a:spcPct val="80000"/>
              </a:lnSpc>
              <a:defRPr/>
            </a:pPr>
            <a:r>
              <a:rPr lang="sr-Cyrl-RS" dirty="0"/>
              <a:t>Уколико</a:t>
            </a:r>
            <a:r>
              <a:rPr lang="en-US" dirty="0"/>
              <a:t> </a:t>
            </a:r>
            <a:r>
              <a:rPr lang="sr-Cyrl-RS" dirty="0"/>
              <a:t>приликом</a:t>
            </a:r>
            <a:r>
              <a:rPr lang="en-US" dirty="0"/>
              <a:t> </a:t>
            </a:r>
            <a:r>
              <a:rPr lang="sr-Cyrl-RS" dirty="0"/>
              <a:t>примене</a:t>
            </a:r>
            <a:r>
              <a:rPr lang="en-US" dirty="0"/>
              <a:t> </a:t>
            </a:r>
            <a:r>
              <a:rPr lang="sr-Cyrl-RS" dirty="0"/>
              <a:t>код</a:t>
            </a:r>
            <a:r>
              <a:rPr lang="en-US" dirty="0"/>
              <a:t> </a:t>
            </a:r>
            <a:r>
              <a:rPr lang="sr-Cyrl-RS" dirty="0"/>
              <a:t>хемороида</a:t>
            </a:r>
            <a:r>
              <a:rPr lang="en-US" dirty="0"/>
              <a:t> </a:t>
            </a:r>
            <a:r>
              <a:rPr lang="sr-Cyrl-RS" dirty="0"/>
              <a:t>дође</a:t>
            </a:r>
            <a:r>
              <a:rPr lang="en-US" dirty="0"/>
              <a:t> </a:t>
            </a:r>
            <a:r>
              <a:rPr lang="sr-Cyrl-RS" dirty="0"/>
              <a:t>до</a:t>
            </a:r>
            <a:r>
              <a:rPr lang="en-US" dirty="0"/>
              <a:t> </a:t>
            </a:r>
            <a:r>
              <a:rPr lang="sr-Cyrl-RS" dirty="0"/>
              <a:t>ректалног</a:t>
            </a:r>
            <a:r>
              <a:rPr lang="en-US" dirty="0"/>
              <a:t> </a:t>
            </a:r>
            <a:r>
              <a:rPr lang="sr-Cyrl-RS" dirty="0"/>
              <a:t>крварења</a:t>
            </a:r>
            <a:r>
              <a:rPr lang="en-US" dirty="0"/>
              <a:t>, </a:t>
            </a:r>
            <a:r>
              <a:rPr lang="sr-Cyrl-RS" dirty="0"/>
              <a:t>неопходно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обратити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здравственом</a:t>
            </a:r>
            <a:r>
              <a:rPr lang="en-US" dirty="0"/>
              <a:t> </a:t>
            </a:r>
            <a:r>
              <a:rPr lang="sr-Cyrl-RS" dirty="0"/>
              <a:t>стручњаку</a:t>
            </a:r>
            <a:r>
              <a:rPr lang="en-US" dirty="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endParaRPr lang="en-US" sz="2400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dirty="0"/>
              <a:t>Традиционално</a:t>
            </a:r>
            <a:r>
              <a:rPr lang="en-US" sz="2800" dirty="0"/>
              <a:t> </a:t>
            </a:r>
            <a:r>
              <a:rPr lang="sr-Cyrl-RS" sz="2800" dirty="0"/>
              <a:t>се</a:t>
            </a:r>
            <a:r>
              <a:rPr lang="en-US" sz="2800" dirty="0"/>
              <a:t>,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уклањање</a:t>
            </a:r>
            <a:r>
              <a:rPr lang="en-US" sz="2800" dirty="0"/>
              <a:t> </a:t>
            </a:r>
            <a:r>
              <a:rPr lang="sr-Cyrl-RS" sz="2800" dirty="0"/>
              <a:t>симптома</a:t>
            </a:r>
            <a:r>
              <a:rPr lang="en-US" sz="2800" dirty="0"/>
              <a:t> </a:t>
            </a:r>
            <a:r>
              <a:rPr lang="sr-Cyrl-RS" sz="2800" dirty="0"/>
              <a:t>везаних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мање</a:t>
            </a:r>
            <a:r>
              <a:rPr lang="en-US" sz="2800" dirty="0"/>
              <a:t> </a:t>
            </a:r>
            <a:r>
              <a:rPr lang="sr-Cyrl-RS" sz="2800" dirty="0"/>
              <a:t>поремећаје</a:t>
            </a:r>
            <a:r>
              <a:rPr lang="en-US" sz="2800" dirty="0"/>
              <a:t> </a:t>
            </a:r>
            <a:r>
              <a:rPr lang="sr-Cyrl-RS" sz="2800" dirty="0"/>
              <a:t>венске</a:t>
            </a:r>
            <a:r>
              <a:rPr lang="en-US" sz="2800" dirty="0"/>
              <a:t> </a:t>
            </a:r>
            <a:r>
              <a:rPr lang="sr-Cyrl-RS" sz="2800" dirty="0"/>
              <a:t>циркулације</a:t>
            </a:r>
            <a:r>
              <a:rPr lang="en-US" sz="2800" dirty="0"/>
              <a:t>, </a:t>
            </a:r>
            <a:r>
              <a:rPr lang="sr-Cyrl-RS" sz="2800" dirty="0"/>
              <a:t>перорално</a:t>
            </a:r>
            <a:r>
              <a:rPr lang="en-US" sz="2800" dirty="0"/>
              <a:t> </a:t>
            </a:r>
            <a:r>
              <a:rPr lang="sr-Cyrl-RS" sz="2800" dirty="0"/>
              <a:t>користе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производи</a:t>
            </a:r>
            <a:r>
              <a:rPr lang="en-US" sz="2800" dirty="0"/>
              <a:t> </a:t>
            </a:r>
            <a:r>
              <a:rPr lang="sr-Cyrl-RS" sz="2800" dirty="0"/>
              <a:t>на</a:t>
            </a:r>
            <a:r>
              <a:rPr lang="en-US" sz="2800" dirty="0"/>
              <a:t> </a:t>
            </a:r>
            <a:r>
              <a:rPr lang="sr-Cyrl-RS" sz="2800" dirty="0"/>
              <a:t>бази</a:t>
            </a:r>
            <a:r>
              <a:rPr lang="en-US" sz="2800" dirty="0"/>
              <a:t> </a:t>
            </a:r>
            <a:r>
              <a:rPr lang="sr-Cyrl-RS" sz="2800" dirty="0"/>
              <a:t>екстраката</a:t>
            </a:r>
            <a:r>
              <a:rPr lang="en-US" sz="2800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400" b="1" dirty="0"/>
              <a:t>Плода</a:t>
            </a:r>
            <a:r>
              <a:rPr lang="en-US" sz="2400" b="1" dirty="0"/>
              <a:t> </a:t>
            </a:r>
            <a:r>
              <a:rPr lang="sr-Cyrl-RS" sz="2400" b="1" dirty="0"/>
              <a:t>боровнице</a:t>
            </a:r>
            <a:r>
              <a:rPr lang="en-US" sz="2400" b="1" dirty="0"/>
              <a:t>, </a:t>
            </a:r>
            <a:r>
              <a:rPr lang="en-US" sz="2400" b="1" i="1" dirty="0" err="1"/>
              <a:t>Vaccinium</a:t>
            </a:r>
            <a:r>
              <a:rPr lang="en-US" sz="2400" b="1" i="1" dirty="0"/>
              <a:t> </a:t>
            </a:r>
            <a:r>
              <a:rPr lang="en-US" sz="2400" b="1" i="1" dirty="0" err="1"/>
              <a:t>myrtillus</a:t>
            </a:r>
            <a:r>
              <a:rPr lang="en-US" sz="2400" b="1" i="1" dirty="0"/>
              <a:t> </a:t>
            </a:r>
          </a:p>
          <a:p>
            <a:pPr lvl="1">
              <a:lnSpc>
                <a:spcPct val="80000"/>
              </a:lnSpc>
              <a:buNone/>
              <a:defRPr/>
            </a:pPr>
            <a:r>
              <a:rPr lang="en-US" sz="2000" dirty="0"/>
              <a:t>(</a:t>
            </a:r>
            <a:r>
              <a:rPr lang="sr-Cyrl-RS" sz="2000" dirty="0"/>
              <a:t>активни</a:t>
            </a:r>
            <a:r>
              <a:rPr lang="en-US" sz="2000" dirty="0"/>
              <a:t> </a:t>
            </a:r>
            <a:r>
              <a:rPr lang="sr-Cyrl-RS" sz="2000" dirty="0"/>
              <a:t>састојци</a:t>
            </a:r>
            <a:r>
              <a:rPr lang="en-US" sz="2000" dirty="0"/>
              <a:t>: </a:t>
            </a:r>
            <a:r>
              <a:rPr lang="sr-Cyrl-RS" sz="2000" dirty="0"/>
              <a:t>антоцијани</a:t>
            </a:r>
            <a:r>
              <a:rPr lang="en-US" sz="2000" dirty="0"/>
              <a:t>, </a:t>
            </a:r>
            <a:r>
              <a:rPr lang="sr-Cyrl-RS" sz="2000" dirty="0"/>
              <a:t>процијанидини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400" b="1" dirty="0"/>
              <a:t>Листа</a:t>
            </a:r>
            <a:r>
              <a:rPr lang="en-US" sz="2400" b="1" dirty="0"/>
              <a:t> </a:t>
            </a:r>
            <a:r>
              <a:rPr lang="sr-Cyrl-RS" sz="2400" b="1" dirty="0"/>
              <a:t>хељде</a:t>
            </a:r>
            <a:r>
              <a:rPr lang="en-US" sz="2400" b="1" dirty="0"/>
              <a:t>, </a:t>
            </a:r>
            <a:r>
              <a:rPr lang="en-US" sz="2400" b="1" i="1" dirty="0" err="1"/>
              <a:t>Fagopyrum</a:t>
            </a:r>
            <a:r>
              <a:rPr lang="en-US" sz="2400" b="1" i="1" dirty="0"/>
              <a:t> </a:t>
            </a:r>
            <a:r>
              <a:rPr lang="en-US" sz="2400" b="1" i="1" dirty="0" err="1"/>
              <a:t>esculentum</a:t>
            </a:r>
            <a:endParaRPr lang="en-US" sz="2400" b="1" i="1" dirty="0"/>
          </a:p>
          <a:p>
            <a:pPr lvl="1">
              <a:lnSpc>
                <a:spcPct val="80000"/>
              </a:lnSpc>
              <a:buNone/>
              <a:defRPr/>
            </a:pPr>
            <a:r>
              <a:rPr lang="en-US" sz="2000" dirty="0"/>
              <a:t>(</a:t>
            </a:r>
            <a:r>
              <a:rPr lang="sr-Cyrl-RS" sz="2000" dirty="0"/>
              <a:t>активни</a:t>
            </a:r>
            <a:r>
              <a:rPr lang="en-US" sz="2000" dirty="0"/>
              <a:t> </a:t>
            </a:r>
            <a:r>
              <a:rPr lang="sr-Cyrl-RS" sz="2000" dirty="0"/>
              <a:t>састојак</a:t>
            </a:r>
            <a:r>
              <a:rPr lang="en-US" sz="2000" dirty="0"/>
              <a:t>: </a:t>
            </a:r>
            <a:r>
              <a:rPr lang="sr-Cyrl-RS" sz="2000" dirty="0"/>
              <a:t>рутин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sr-Cyrl-RS" sz="2400" b="1" dirty="0"/>
              <a:t>Коре</a:t>
            </a:r>
            <a:r>
              <a:rPr lang="en-US" sz="2400" b="1" dirty="0"/>
              <a:t> </a:t>
            </a:r>
            <a:r>
              <a:rPr lang="sr-Cyrl-RS" sz="2400" b="1" dirty="0"/>
              <a:t>приморског</a:t>
            </a:r>
            <a:r>
              <a:rPr lang="en-US" sz="2400" b="1" dirty="0"/>
              <a:t> </a:t>
            </a:r>
            <a:r>
              <a:rPr lang="sr-Cyrl-RS" sz="2400" b="1" dirty="0"/>
              <a:t>бора</a:t>
            </a:r>
            <a:r>
              <a:rPr lang="en-US" sz="2400" b="1" dirty="0"/>
              <a:t>, </a:t>
            </a:r>
            <a:r>
              <a:rPr lang="en-US" sz="2400" b="1" i="1" dirty="0" err="1"/>
              <a:t>Pinus</a:t>
            </a:r>
            <a:r>
              <a:rPr lang="en-US" sz="2400" b="1" i="1" dirty="0"/>
              <a:t> </a:t>
            </a:r>
            <a:r>
              <a:rPr lang="en-US" sz="2400" b="1" i="1" dirty="0" err="1"/>
              <a:t>pinaster</a:t>
            </a:r>
            <a:r>
              <a:rPr lang="en-US" sz="2400" b="1" i="1" dirty="0"/>
              <a:t> (P. </a:t>
            </a:r>
            <a:r>
              <a:rPr lang="en-US" sz="2400" b="1" i="1" dirty="0" err="1"/>
              <a:t>maritima</a:t>
            </a:r>
            <a:r>
              <a:rPr lang="en-US" sz="2400" b="1" i="1" dirty="0"/>
              <a:t>)</a:t>
            </a:r>
          </a:p>
          <a:p>
            <a:pPr lvl="1">
              <a:lnSpc>
                <a:spcPct val="80000"/>
              </a:lnSpc>
              <a:buNone/>
              <a:defRPr/>
            </a:pPr>
            <a:r>
              <a:rPr lang="en-US" sz="2000" dirty="0"/>
              <a:t>(</a:t>
            </a:r>
            <a:r>
              <a:rPr lang="sr-Cyrl-RS" sz="2000" dirty="0"/>
              <a:t>активни</a:t>
            </a:r>
            <a:r>
              <a:rPr lang="en-US" sz="2000" dirty="0"/>
              <a:t> </a:t>
            </a:r>
            <a:r>
              <a:rPr lang="sr-Cyrl-RS" sz="2000" dirty="0"/>
              <a:t>састојци</a:t>
            </a:r>
            <a:r>
              <a:rPr lang="en-US" sz="2000" dirty="0"/>
              <a:t>: </a:t>
            </a:r>
            <a:r>
              <a:rPr lang="sr-Cyrl-RS" sz="2000" dirty="0"/>
              <a:t>процијанидини</a:t>
            </a:r>
            <a:r>
              <a:rPr lang="en-US" sz="2000" dirty="0"/>
              <a:t>)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sr-Cyrl-RS" sz="2400" b="1" dirty="0"/>
              <a:t>Активни</a:t>
            </a:r>
            <a:r>
              <a:rPr lang="en-US" sz="2400" b="1" dirty="0"/>
              <a:t> </a:t>
            </a:r>
            <a:r>
              <a:rPr lang="sr-Cyrl-RS" sz="2400" b="1" dirty="0"/>
              <a:t>састојци</a:t>
            </a:r>
            <a:r>
              <a:rPr lang="en-US" sz="2400" b="1" dirty="0"/>
              <a:t> </a:t>
            </a:r>
            <a:r>
              <a:rPr lang="sr-Cyrl-RS" sz="2400" b="1" dirty="0"/>
              <a:t>делују</a:t>
            </a:r>
            <a:r>
              <a:rPr lang="en-US" sz="2400" b="1" dirty="0"/>
              <a:t>:</a:t>
            </a:r>
          </a:p>
          <a:p>
            <a:pPr lvl="1">
              <a:lnSpc>
                <a:spcPct val="80000"/>
              </a:lnSpc>
              <a:defRPr/>
            </a:pPr>
            <a:r>
              <a:rPr lang="sr-Cyrl-RS" sz="2000" b="1" dirty="0"/>
              <a:t>вазопротективно</a:t>
            </a:r>
            <a:endParaRPr lang="en-US" sz="2000" b="1" dirty="0"/>
          </a:p>
          <a:p>
            <a:pPr lvl="1">
              <a:lnSpc>
                <a:spcPct val="80000"/>
              </a:lnSpc>
              <a:defRPr/>
            </a:pPr>
            <a:r>
              <a:rPr lang="sr-Cyrl-RS" sz="2000" b="1" dirty="0"/>
              <a:t>антиексудативно</a:t>
            </a:r>
            <a:endParaRPr lang="en-US" sz="2000" b="1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89040"/>
            <a:ext cx="1933575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89040"/>
            <a:ext cx="1727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645024"/>
            <a:ext cx="124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Локална</a:t>
            </a:r>
            <a:r>
              <a:rPr lang="en-US" sz="3200" dirty="0"/>
              <a:t> </a:t>
            </a:r>
            <a:r>
              <a:rPr lang="sr-Cyrl-RS" sz="3200" dirty="0"/>
              <a:t>фитотерапија</a:t>
            </a:r>
            <a:r>
              <a:rPr lang="en-US" sz="3200" dirty="0"/>
              <a:t> </a:t>
            </a:r>
            <a:r>
              <a:rPr lang="sr-Cyrl-RS" sz="3200" dirty="0"/>
              <a:t>поремећаја</a:t>
            </a:r>
            <a:r>
              <a:rPr lang="en-US" sz="3200" dirty="0"/>
              <a:t> </a:t>
            </a:r>
            <a:r>
              <a:rPr lang="sr-Cyrl-RS" sz="3200" dirty="0"/>
              <a:t>венске</a:t>
            </a:r>
            <a:r>
              <a:rPr lang="en-US" sz="3200" dirty="0"/>
              <a:t> </a:t>
            </a:r>
            <a:r>
              <a:rPr lang="sr-Cyrl-RS" sz="3200" dirty="0"/>
              <a:t>циркулације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/>
          </a:bodyPr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sr-Cyrl-RS" sz="2800" dirty="0"/>
              <a:t>С</a:t>
            </a:r>
            <a:r>
              <a:rPr lang="en-US" sz="2800" dirty="0"/>
              <a:t> </a:t>
            </a:r>
            <a:r>
              <a:rPr lang="sr-Cyrl-RS" sz="2800" dirty="0"/>
              <a:t>обзиром</a:t>
            </a:r>
            <a:r>
              <a:rPr lang="en-US" sz="2800" dirty="0"/>
              <a:t> </a:t>
            </a:r>
            <a:r>
              <a:rPr lang="sr-Cyrl-RS" sz="2800" dirty="0"/>
              <a:t>да</a:t>
            </a:r>
            <a:r>
              <a:rPr lang="en-US" sz="2800" dirty="0"/>
              <a:t> </a:t>
            </a:r>
            <a:r>
              <a:rPr lang="sr-Cyrl-RS" sz="2800" dirty="0"/>
              <a:t>није</a:t>
            </a:r>
            <a:r>
              <a:rPr lang="en-US" sz="2800" dirty="0"/>
              <a:t> </a:t>
            </a:r>
            <a:r>
              <a:rPr lang="sr-Cyrl-RS" sz="2800" dirty="0"/>
              <a:t>довољно</a:t>
            </a:r>
            <a:r>
              <a:rPr lang="en-US" sz="2800" dirty="0"/>
              <a:t> </a:t>
            </a:r>
            <a:r>
              <a:rPr lang="sr-Cyrl-RS" sz="2800" dirty="0"/>
              <a:t>клинички</a:t>
            </a:r>
            <a:r>
              <a:rPr lang="en-US" sz="2800" dirty="0"/>
              <a:t> </a:t>
            </a:r>
            <a:r>
              <a:rPr lang="sr-Cyrl-RS" sz="2800" dirty="0"/>
              <a:t>документована</a:t>
            </a:r>
            <a:r>
              <a:rPr lang="en-US" sz="2800" dirty="0"/>
              <a:t>, </a:t>
            </a:r>
            <a:r>
              <a:rPr lang="sr-Cyrl-RS" sz="2800" dirty="0"/>
              <a:t>сматра</a:t>
            </a:r>
            <a:r>
              <a:rPr lang="en-US" sz="2800" dirty="0"/>
              <a:t> </a:t>
            </a:r>
            <a:r>
              <a:rPr lang="sr-Cyrl-RS" sz="2800" dirty="0"/>
              <a:t>се</a:t>
            </a:r>
            <a:r>
              <a:rPr lang="en-US" sz="2800" dirty="0"/>
              <a:t> </a:t>
            </a:r>
            <a:r>
              <a:rPr lang="sr-Cyrl-RS" sz="2800" b="1" dirty="0"/>
              <a:t>традиционалном</a:t>
            </a:r>
            <a:r>
              <a:rPr lang="en-US" sz="2800" dirty="0"/>
              <a:t>.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en-US" sz="2800" dirty="0"/>
          </a:p>
          <a:p>
            <a:pPr algn="just">
              <a:lnSpc>
                <a:spcPct val="80000"/>
              </a:lnSpc>
              <a:buNone/>
              <a:defRPr/>
            </a:pPr>
            <a:r>
              <a:rPr lang="sr-Cyrl-RS" sz="2800" dirty="0"/>
              <a:t>Многи</a:t>
            </a:r>
            <a:r>
              <a:rPr lang="en-US" sz="2800" dirty="0"/>
              <a:t> </a:t>
            </a:r>
            <a:r>
              <a:rPr lang="sr-Cyrl-RS" sz="2800" dirty="0"/>
              <a:t>аутори</a:t>
            </a:r>
            <a:r>
              <a:rPr lang="en-US" sz="2800" dirty="0"/>
              <a:t> </a:t>
            </a:r>
            <a:r>
              <a:rPr lang="sr-Cyrl-RS" sz="2800" dirty="0"/>
              <a:t>сматрају</a:t>
            </a:r>
            <a:r>
              <a:rPr lang="en-US" sz="2800" dirty="0"/>
              <a:t> </a:t>
            </a:r>
            <a:r>
              <a:rPr lang="sr-Cyrl-RS" sz="2800" dirty="0"/>
              <a:t>да</a:t>
            </a:r>
            <a:r>
              <a:rPr lang="en-US" sz="2800" dirty="0"/>
              <a:t> </a:t>
            </a: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лековити</a:t>
            </a:r>
            <a:r>
              <a:rPr lang="en-US" sz="2800" dirty="0"/>
              <a:t> </a:t>
            </a:r>
            <a:r>
              <a:rPr lang="sr-Cyrl-RS" sz="2800" dirty="0"/>
              <a:t>производи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дермалну</a:t>
            </a:r>
            <a:r>
              <a:rPr lang="en-US" sz="2800" dirty="0"/>
              <a:t> </a:t>
            </a:r>
            <a:r>
              <a:rPr lang="sr-Cyrl-RS" sz="2800" dirty="0"/>
              <a:t>примену</a:t>
            </a:r>
            <a:r>
              <a:rPr lang="en-US" sz="2800" dirty="0"/>
              <a:t> (</a:t>
            </a:r>
            <a:r>
              <a:rPr lang="sr-Cyrl-RS" sz="2800" dirty="0"/>
              <a:t>масти</a:t>
            </a:r>
            <a:r>
              <a:rPr lang="en-US" sz="2800" dirty="0"/>
              <a:t>, </a:t>
            </a:r>
            <a:r>
              <a:rPr lang="sr-Cyrl-RS" sz="2800" dirty="0"/>
              <a:t>гелови</a:t>
            </a:r>
            <a:r>
              <a:rPr lang="en-US" sz="2800" dirty="0"/>
              <a:t>, </a:t>
            </a:r>
            <a:r>
              <a:rPr lang="sr-Cyrl-RS" sz="2800" dirty="0"/>
              <a:t>кремови</a:t>
            </a:r>
            <a:r>
              <a:rPr lang="en-US" sz="2800" dirty="0"/>
              <a:t>) </a:t>
            </a:r>
            <a:r>
              <a:rPr lang="sr-Cyrl-RS" sz="2800" dirty="0"/>
              <a:t>можда</a:t>
            </a:r>
            <a:r>
              <a:rPr lang="en-US" sz="2800" dirty="0"/>
              <a:t> </a:t>
            </a:r>
            <a:r>
              <a:rPr lang="sr-Cyrl-RS" sz="2800" dirty="0"/>
              <a:t>могу</a:t>
            </a:r>
            <a:r>
              <a:rPr lang="en-US" sz="2800" dirty="0"/>
              <a:t> </a:t>
            </a:r>
            <a:r>
              <a:rPr lang="sr-Cyrl-RS" sz="2800" dirty="0"/>
              <a:t>испољити</a:t>
            </a:r>
            <a:r>
              <a:rPr lang="en-US" sz="2800" dirty="0"/>
              <a:t> </a:t>
            </a:r>
            <a:r>
              <a:rPr lang="sr-Cyrl-RS" sz="2800" dirty="0"/>
              <a:t>помоћно</a:t>
            </a:r>
            <a:r>
              <a:rPr lang="en-US" sz="2800" dirty="0"/>
              <a:t> </a:t>
            </a:r>
            <a:r>
              <a:rPr lang="sr-Cyrl-RS" sz="2800" dirty="0"/>
              <a:t>деловање</a:t>
            </a:r>
            <a:r>
              <a:rPr lang="en-US" sz="2800" dirty="0"/>
              <a:t> </a:t>
            </a:r>
            <a:r>
              <a:rPr lang="sr-Cyrl-RS" sz="2800" dirty="0"/>
              <a:t>код</a:t>
            </a:r>
            <a:r>
              <a:rPr lang="en-US" sz="2800" dirty="0"/>
              <a:t> </a:t>
            </a:r>
            <a:r>
              <a:rPr lang="sr-Cyrl-RS" sz="2800" dirty="0"/>
              <a:t>ХВИ</a:t>
            </a:r>
            <a:r>
              <a:rPr lang="en-US" sz="2800" dirty="0"/>
              <a:t>, </a:t>
            </a:r>
            <a:r>
              <a:rPr lang="sr-Cyrl-RS" sz="2800" dirty="0"/>
              <a:t>али</a:t>
            </a:r>
            <a:r>
              <a:rPr lang="en-US" sz="2800" dirty="0"/>
              <a:t> </a:t>
            </a:r>
            <a:r>
              <a:rPr lang="sr-Cyrl-RS" sz="2800" b="1" dirty="0"/>
              <a:t>само</a:t>
            </a:r>
            <a:r>
              <a:rPr lang="en-US" sz="2800" b="1" dirty="0"/>
              <a:t> </a:t>
            </a:r>
            <a:r>
              <a:rPr lang="sr-Cyrl-RS" sz="2800" b="1" dirty="0"/>
              <a:t>у</a:t>
            </a:r>
            <a:r>
              <a:rPr lang="en-US" sz="2800" b="1" dirty="0"/>
              <a:t> </a:t>
            </a:r>
            <a:r>
              <a:rPr lang="sr-Cyrl-RS" sz="2800" b="1" dirty="0"/>
              <a:t>комбинацији</a:t>
            </a:r>
            <a:r>
              <a:rPr lang="en-US" sz="2800" b="1" dirty="0"/>
              <a:t> </a:t>
            </a:r>
            <a:r>
              <a:rPr lang="sr-Cyrl-RS" sz="2800" b="1" dirty="0"/>
              <a:t>са</a:t>
            </a:r>
            <a:r>
              <a:rPr lang="en-US" sz="2800" b="1" dirty="0"/>
              <a:t> </a:t>
            </a:r>
            <a:r>
              <a:rPr lang="sr-Cyrl-RS" sz="2800" b="1" dirty="0"/>
              <a:t>применом</a:t>
            </a:r>
            <a:r>
              <a:rPr lang="en-US" sz="2800" b="1" dirty="0"/>
              <a:t> </a:t>
            </a:r>
            <a:r>
              <a:rPr lang="sr-Cyrl-RS" sz="2800" b="1" dirty="0"/>
              <a:t>компресивних</a:t>
            </a:r>
            <a:r>
              <a:rPr lang="en-US" sz="2800" b="1" dirty="0"/>
              <a:t> </a:t>
            </a:r>
            <a:r>
              <a:rPr lang="sr-Cyrl-RS" sz="2800" b="1" dirty="0"/>
              <a:t>завоја</a:t>
            </a:r>
            <a:r>
              <a:rPr lang="en-US" sz="2800" b="1" dirty="0"/>
              <a:t> </a:t>
            </a:r>
            <a:r>
              <a:rPr lang="sr-Cyrl-RS" sz="2800" b="1" dirty="0"/>
              <a:t>или</a:t>
            </a:r>
            <a:r>
              <a:rPr lang="en-US" sz="2800" b="1" dirty="0"/>
              <a:t> </a:t>
            </a:r>
            <a:r>
              <a:rPr lang="sr-Cyrl-RS" sz="2800" b="1" dirty="0"/>
              <a:t>чарапа</a:t>
            </a:r>
            <a:r>
              <a:rPr lang="en-US" sz="2800" dirty="0"/>
              <a:t>.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sr-Cyrl-RS" sz="2800" b="1" dirty="0"/>
              <a:t>Препоручује</a:t>
            </a:r>
            <a:r>
              <a:rPr lang="en-US" sz="2800" b="1" dirty="0"/>
              <a:t> </a:t>
            </a:r>
            <a:r>
              <a:rPr lang="sr-Cyrl-RS" sz="2800" b="1" dirty="0"/>
              <a:t>се</a:t>
            </a:r>
            <a:r>
              <a:rPr lang="en-US" sz="2800" b="1" dirty="0"/>
              <a:t> </a:t>
            </a:r>
            <a:r>
              <a:rPr lang="sr-Cyrl-RS" sz="2800" b="1" dirty="0"/>
              <a:t>комбиновање</a:t>
            </a:r>
            <a:r>
              <a:rPr lang="en-US" sz="2800" b="1" dirty="0"/>
              <a:t> </a:t>
            </a:r>
            <a:r>
              <a:rPr lang="sr-Cyrl-RS" sz="2800" b="1" dirty="0"/>
              <a:t>са</a:t>
            </a:r>
            <a:r>
              <a:rPr lang="en-US" sz="2800" b="1" dirty="0"/>
              <a:t> </a:t>
            </a:r>
            <a:r>
              <a:rPr lang="sr-Cyrl-RS" sz="2800" b="1" dirty="0"/>
              <a:t>системском</a:t>
            </a:r>
            <a:r>
              <a:rPr lang="en-US" sz="2800" b="1" dirty="0"/>
              <a:t> </a:t>
            </a:r>
            <a:r>
              <a:rPr lang="sr-Cyrl-RS" sz="2800" b="1" dirty="0"/>
              <a:t>терапијом</a:t>
            </a:r>
            <a:r>
              <a:rPr lang="en-US" sz="2800" dirty="0"/>
              <a:t>.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en-US" sz="2800" dirty="0"/>
          </a:p>
          <a:p>
            <a:pPr algn="just">
              <a:lnSpc>
                <a:spcPct val="80000"/>
              </a:lnSpc>
              <a:buNone/>
              <a:defRPr/>
            </a:pPr>
            <a:r>
              <a:rPr lang="sr-Cyrl-RS" sz="2800" dirty="0"/>
              <a:t>Пацијенти</a:t>
            </a:r>
            <a:r>
              <a:rPr lang="en-US" sz="2800" dirty="0"/>
              <a:t> </a:t>
            </a:r>
            <a:r>
              <a:rPr lang="sr-Cyrl-RS" sz="2800" dirty="0"/>
              <a:t>иначе</a:t>
            </a:r>
            <a:r>
              <a:rPr lang="en-US" sz="2800" dirty="0"/>
              <a:t> </a:t>
            </a:r>
            <a:r>
              <a:rPr lang="sr-Cyrl-RS" sz="2800" dirty="0"/>
              <a:t>радо</a:t>
            </a:r>
            <a:r>
              <a:rPr lang="en-US" sz="2800" dirty="0"/>
              <a:t> </a:t>
            </a:r>
            <a:r>
              <a:rPr lang="sr-Cyrl-RS" sz="2800" dirty="0"/>
              <a:t>користе</a:t>
            </a:r>
            <a:r>
              <a:rPr lang="en-US" sz="2800" dirty="0"/>
              <a:t> </a:t>
            </a:r>
            <a:r>
              <a:rPr lang="sr-Cyrl-RS" sz="2800" dirty="0"/>
              <a:t>производе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дермалну</a:t>
            </a:r>
            <a:r>
              <a:rPr lang="en-US" sz="2800" dirty="0"/>
              <a:t> </a:t>
            </a:r>
            <a:r>
              <a:rPr lang="sr-Cyrl-RS" sz="2800" dirty="0"/>
              <a:t>примену</a:t>
            </a:r>
            <a:r>
              <a:rPr lang="en-US" sz="2800" dirty="0"/>
              <a:t>. </a:t>
            </a:r>
            <a:r>
              <a:rPr lang="sr-Cyrl-RS" sz="2800" dirty="0"/>
              <a:t>Код</a:t>
            </a:r>
            <a:r>
              <a:rPr lang="en-US" sz="2800" dirty="0"/>
              <a:t> </a:t>
            </a:r>
            <a:r>
              <a:rPr lang="sr-Cyrl-RS" sz="2800" dirty="0"/>
              <a:t>већине</a:t>
            </a:r>
            <a:r>
              <a:rPr lang="en-US" sz="2800" dirty="0"/>
              <a:t> </a:t>
            </a:r>
            <a:r>
              <a:rPr lang="sr-Cyrl-RS" sz="2800" dirty="0"/>
              <a:t>пацијената</a:t>
            </a:r>
            <a:r>
              <a:rPr lang="en-US" sz="2800" dirty="0"/>
              <a:t> </a:t>
            </a:r>
            <a:r>
              <a:rPr lang="sr-Cyrl-RS" sz="2800" dirty="0"/>
              <a:t>долази</a:t>
            </a:r>
            <a:r>
              <a:rPr lang="en-US" sz="2800" dirty="0"/>
              <a:t> </a:t>
            </a:r>
            <a:r>
              <a:rPr lang="sr-Cyrl-RS" sz="2800" dirty="0"/>
              <a:t>до</a:t>
            </a:r>
            <a:r>
              <a:rPr lang="en-US" sz="2800" dirty="0"/>
              <a:t> </a:t>
            </a:r>
            <a:r>
              <a:rPr lang="sr-Cyrl-RS" sz="2800" dirty="0"/>
              <a:t>ублажавања</a:t>
            </a:r>
            <a:r>
              <a:rPr lang="en-US" sz="2800" dirty="0"/>
              <a:t> </a:t>
            </a:r>
            <a:r>
              <a:rPr lang="sr-Cyrl-RS" sz="2800" dirty="0"/>
              <a:t>субјективних</a:t>
            </a:r>
            <a:r>
              <a:rPr lang="en-US" sz="2800" dirty="0"/>
              <a:t> </a:t>
            </a:r>
            <a:r>
              <a:rPr lang="sr-Cyrl-RS" sz="2800" dirty="0"/>
              <a:t>симптома</a:t>
            </a:r>
            <a:r>
              <a:rPr lang="en-US" sz="2800" dirty="0"/>
              <a:t> (</a:t>
            </a:r>
            <a:r>
              <a:rPr lang="sr-Cyrl-RS" sz="2800" dirty="0"/>
              <a:t>бол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осећај</a:t>
            </a:r>
            <a:r>
              <a:rPr lang="en-US" sz="2800" dirty="0"/>
              <a:t> </a:t>
            </a:r>
            <a:r>
              <a:rPr lang="sr-Cyrl-RS" sz="2800" dirty="0"/>
              <a:t>тежине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r>
              <a:rPr lang="en-US" sz="2800" dirty="0"/>
              <a:t>, </a:t>
            </a:r>
            <a:r>
              <a:rPr lang="sr-Cyrl-RS" sz="2800" dirty="0"/>
              <a:t>свраб</a:t>
            </a:r>
            <a:r>
              <a:rPr lang="en-US" sz="2800" dirty="0"/>
              <a:t>), </a:t>
            </a:r>
            <a:r>
              <a:rPr lang="sr-Cyrl-RS" sz="2800" dirty="0"/>
              <a:t>али</a:t>
            </a:r>
            <a:r>
              <a:rPr lang="en-US" sz="2800" dirty="0"/>
              <a:t> </a:t>
            </a:r>
            <a:r>
              <a:rPr lang="sr-Cyrl-RS" sz="2800" dirty="0"/>
              <a:t>углавном</a:t>
            </a:r>
            <a:r>
              <a:rPr lang="en-US" sz="2800" dirty="0"/>
              <a:t> </a:t>
            </a:r>
            <a:r>
              <a:rPr lang="sr-Cyrl-RS" sz="2800" dirty="0"/>
              <a:t>услед</a:t>
            </a:r>
            <a:r>
              <a:rPr lang="en-US" sz="2800" dirty="0"/>
              <a:t> </a:t>
            </a:r>
            <a:r>
              <a:rPr lang="sr-Cyrl-RS" sz="2800" dirty="0"/>
              <a:t>деловања</a:t>
            </a:r>
            <a:r>
              <a:rPr lang="en-US" sz="2800" dirty="0"/>
              <a:t> </a:t>
            </a:r>
            <a:r>
              <a:rPr lang="sr-Cyrl-RS" sz="2800" dirty="0"/>
              <a:t>самог</a:t>
            </a:r>
            <a:r>
              <a:rPr lang="en-US" sz="2800" dirty="0"/>
              <a:t> </a:t>
            </a:r>
            <a:r>
              <a:rPr lang="sr-Cyrl-RS" sz="2800" dirty="0"/>
              <a:t>вехикулума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масаже</a:t>
            </a:r>
            <a:r>
              <a:rPr lang="en-US" sz="2800" dirty="0"/>
              <a:t> </a:t>
            </a:r>
            <a:r>
              <a:rPr lang="sr-Cyrl-RS" sz="2800" dirty="0"/>
              <a:t>приликом</a:t>
            </a:r>
            <a:r>
              <a:rPr lang="en-US" sz="2800" dirty="0"/>
              <a:t> </a:t>
            </a:r>
            <a:r>
              <a:rPr lang="sr-Cyrl-RS" sz="2800" dirty="0"/>
              <a:t>наношења</a:t>
            </a:r>
            <a:r>
              <a:rPr lang="en-US" sz="2800" dirty="0"/>
              <a:t> </a:t>
            </a:r>
            <a:r>
              <a:rPr lang="sr-Cyrl-RS" sz="2800" dirty="0"/>
              <a:t>производа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dirty="0"/>
              <a:t>Традиционални</a:t>
            </a:r>
            <a:r>
              <a:rPr lang="en-US" sz="2800" dirty="0"/>
              <a:t> </a:t>
            </a: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уклањање</a:t>
            </a:r>
            <a:r>
              <a:rPr lang="en-US" sz="2800" dirty="0"/>
              <a:t> </a:t>
            </a:r>
            <a:r>
              <a:rPr lang="sr-Cyrl-RS" sz="2800" dirty="0"/>
              <a:t>дискомфора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осећаја</a:t>
            </a:r>
            <a:r>
              <a:rPr lang="en-US" sz="2800" dirty="0"/>
              <a:t> </a:t>
            </a:r>
            <a:r>
              <a:rPr lang="sr-Cyrl-RS" sz="2800" dirty="0"/>
              <a:t>тежине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r>
              <a:rPr lang="en-US" sz="2800" dirty="0"/>
              <a:t>, </a:t>
            </a:r>
            <a:r>
              <a:rPr lang="sr-Cyrl-RS" sz="2800" dirty="0"/>
              <a:t>везаних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мање</a:t>
            </a:r>
            <a:r>
              <a:rPr lang="en-US" sz="2800" dirty="0"/>
              <a:t> </a:t>
            </a:r>
            <a:r>
              <a:rPr lang="sr-Cyrl-RS" sz="2800" dirty="0"/>
              <a:t>поремећаје</a:t>
            </a:r>
            <a:r>
              <a:rPr lang="en-US" sz="2800" dirty="0"/>
              <a:t> </a:t>
            </a:r>
            <a:r>
              <a:rPr lang="sr-Cyrl-RS" sz="2800" dirty="0"/>
              <a:t>венске</a:t>
            </a:r>
            <a:r>
              <a:rPr lang="en-US" sz="2800" dirty="0"/>
              <a:t> </a:t>
            </a:r>
            <a:r>
              <a:rPr lang="sr-Cyrl-RS" sz="2800" dirty="0"/>
              <a:t>циркулације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sr-Cyrl-RS" sz="3400" b="1" dirty="0">
                <a:latin typeface="Times New Roman" pitchFamily="18" charset="0"/>
                <a:cs typeface="Arial" charset="0"/>
              </a:rPr>
              <a:t>Дермална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примена</a:t>
            </a:r>
            <a:endParaRPr lang="en-US" sz="3400" b="1" dirty="0">
              <a:latin typeface="Times New Roman" pitchFamily="18" charset="0"/>
              <a:cs typeface="Arial" charset="0"/>
            </a:endParaRPr>
          </a:p>
          <a:p>
            <a:pPr algn="ctr"/>
            <a:endParaRPr lang="en-US" sz="3400" b="1" dirty="0">
              <a:latin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3400" b="1" dirty="0">
                <a:latin typeface="Times New Roman" pitchFamily="18" charset="0"/>
                <a:cs typeface="Arial" charset="0"/>
              </a:rPr>
              <a:t>Традиционални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биљни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лекови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на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бази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семена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дивљег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кестена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, </a:t>
            </a:r>
            <a:r>
              <a:rPr lang="sr-Latn-CS" sz="3400" b="1" dirty="0">
                <a:latin typeface="Times New Roman" pitchFamily="18" charset="0"/>
                <a:cs typeface="Arial" charset="0"/>
              </a:rPr>
              <a:t>                  </a:t>
            </a:r>
            <a:r>
              <a:rPr lang="en-US" sz="3400" b="1" dirty="0" err="1">
                <a:latin typeface="Times New Roman" pitchFamily="18" charset="0"/>
                <a:cs typeface="Arial" charset="0"/>
              </a:rPr>
              <a:t>Hippocastani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Latn-C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semen</a:t>
            </a:r>
            <a:endParaRPr lang="en-US" sz="3400" dirty="0">
              <a:latin typeface="Times New Roman" pitchFamily="18" charset="0"/>
              <a:cs typeface="Arial" charset="0"/>
            </a:endParaRPr>
          </a:p>
          <a:p>
            <a:pPr algn="just"/>
            <a:r>
              <a:rPr lang="sr-Cyrl-RS" sz="3400" b="1" dirty="0">
                <a:latin typeface="Times New Roman" pitchFamily="18" charset="0"/>
                <a:cs typeface="Arial" charset="0"/>
              </a:rPr>
              <a:t>Получврсти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дозирани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облици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,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на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бази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u="sng" dirty="0">
                <a:latin typeface="Times New Roman" pitchFamily="18" charset="0"/>
                <a:cs typeface="Arial" charset="0"/>
              </a:rPr>
              <a:t>сувог</a:t>
            </a:r>
            <a:r>
              <a:rPr lang="en-US" sz="3400" b="1" u="sng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u="sng" dirty="0">
                <a:latin typeface="Times New Roman" pitchFamily="18" charset="0"/>
                <a:cs typeface="Arial" charset="0"/>
              </a:rPr>
              <a:t>екстракта</a:t>
            </a:r>
            <a:r>
              <a:rPr lang="en-US" sz="3400" b="1" u="sng" dirty="0">
                <a:latin typeface="Times New Roman" pitchFamily="18" charset="0"/>
                <a:cs typeface="Arial" charset="0"/>
              </a:rPr>
              <a:t> 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 </a:t>
            </a:r>
            <a:r>
              <a:rPr lang="sr-Cyrl-RS" sz="3400" b="1" u="sng" dirty="0">
                <a:latin typeface="Times New Roman" pitchFamily="18" charset="0"/>
                <a:cs typeface="Arial" charset="0"/>
              </a:rPr>
              <a:t>тинктуре</a:t>
            </a:r>
            <a:r>
              <a:rPr lang="en-US" sz="3400" b="1" u="sng" dirty="0">
                <a:latin typeface="Times New Roman" pitchFamily="18" charset="0"/>
                <a:cs typeface="Arial" charset="0"/>
              </a:rPr>
              <a:t>.</a:t>
            </a:r>
          </a:p>
          <a:p>
            <a:pPr algn="just">
              <a:buFont typeface="Arial" charset="0"/>
              <a:buChar char="•"/>
            </a:pPr>
            <a:endParaRPr lang="en-US" sz="3400" b="1" dirty="0">
              <a:latin typeface="Times New Roman" pitchFamily="18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r>
              <a:rPr lang="sr-Cyrl-RS" sz="3400" b="1" dirty="0">
                <a:latin typeface="Times New Roman" pitchFamily="18" charset="0"/>
                <a:cs typeface="Arial" charset="0"/>
              </a:rPr>
              <a:t>Суви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екстракт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3400" dirty="0">
                <a:latin typeface="Times New Roman" pitchFamily="18" charset="0"/>
                <a:cs typeface="Arial" charset="0"/>
              </a:rPr>
              <a:t>(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етанол</a:t>
            </a:r>
            <a:r>
              <a:rPr lang="en-US" sz="3400" dirty="0">
                <a:latin typeface="Times New Roman" pitchFamily="18" charset="0"/>
                <a:cs typeface="Arial" charset="0"/>
              </a:rPr>
              <a:t> 25-50%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В</a:t>
            </a:r>
            <a:r>
              <a:rPr lang="en-US" sz="3400" dirty="0">
                <a:latin typeface="Times New Roman" pitchFamily="18" charset="0"/>
                <a:cs typeface="Arial" charset="0"/>
              </a:rPr>
              <a:t>/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В</a:t>
            </a:r>
            <a:r>
              <a:rPr lang="en-US" sz="3400" dirty="0">
                <a:latin typeface="Times New Roman" pitchFamily="18" charset="0"/>
                <a:cs typeface="Arial" charset="0"/>
              </a:rPr>
              <a:t>)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Производи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на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бази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сувог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екстракта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израђују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се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тако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да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садрже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око</a:t>
            </a:r>
            <a:r>
              <a:rPr lang="en-US" sz="3400" dirty="0">
                <a:latin typeface="Times New Roman" pitchFamily="18" charset="0"/>
                <a:cs typeface="Arial" charset="0"/>
              </a:rPr>
              <a:t> 1%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есцина</a:t>
            </a:r>
            <a:endParaRPr lang="en-US" sz="3400" dirty="0">
              <a:latin typeface="Times New Roman" pitchFamily="18" charset="0"/>
              <a:cs typeface="Arial" charset="0"/>
            </a:endParaRPr>
          </a:p>
          <a:p>
            <a:pPr algn="just"/>
            <a:endParaRPr lang="en-US" sz="3400" dirty="0">
              <a:latin typeface="Times New Roman" pitchFamily="18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r>
              <a:rPr lang="sr-Cyrl-RS" sz="3400" b="1" dirty="0">
                <a:latin typeface="Times New Roman" pitchFamily="18" charset="0"/>
                <a:cs typeface="Arial" charset="0"/>
              </a:rPr>
              <a:t>Тинктура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3400" dirty="0">
                <a:latin typeface="Times New Roman" pitchFamily="18" charset="0"/>
                <a:cs typeface="Arial" charset="0"/>
              </a:rPr>
              <a:t>(1:5,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етанол</a:t>
            </a:r>
            <a:r>
              <a:rPr lang="en-US" sz="3400" dirty="0">
                <a:latin typeface="Times New Roman" pitchFamily="18" charset="0"/>
                <a:cs typeface="Arial" charset="0"/>
              </a:rPr>
              <a:t> 50%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В</a:t>
            </a:r>
            <a:r>
              <a:rPr lang="en-US" sz="3400" dirty="0">
                <a:latin typeface="Times New Roman" pitchFamily="18" charset="0"/>
                <a:cs typeface="Arial" charset="0"/>
              </a:rPr>
              <a:t>/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В</a:t>
            </a:r>
            <a:r>
              <a:rPr lang="en-US" sz="3400" dirty="0">
                <a:latin typeface="Times New Roman" pitchFamily="18" charset="0"/>
                <a:cs typeface="Arial" charset="0"/>
              </a:rPr>
              <a:t>)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Производи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се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израђују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тако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да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садрже</a:t>
            </a:r>
            <a:r>
              <a:rPr lang="en-US" sz="3400" dirty="0">
                <a:latin typeface="Times New Roman" pitchFamily="18" charset="0"/>
                <a:cs typeface="Arial" charset="0"/>
              </a:rPr>
              <a:t> 20%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тинктуре</a:t>
            </a:r>
            <a:endParaRPr lang="en-US" sz="3400" dirty="0">
              <a:latin typeface="Times New Roman" pitchFamily="18" charset="0"/>
              <a:cs typeface="Arial" charset="0"/>
            </a:endParaRPr>
          </a:p>
          <a:p>
            <a:pPr algn="just"/>
            <a:endParaRPr lang="en-US" sz="3400" b="1" dirty="0">
              <a:latin typeface="Times New Roman" pitchFamily="18" charset="0"/>
              <a:cs typeface="Arial" charset="0"/>
            </a:endParaRPr>
          </a:p>
          <a:p>
            <a:pPr algn="just"/>
            <a:r>
              <a:rPr lang="sr-Cyrl-RS" sz="3400" b="1" dirty="0">
                <a:latin typeface="Times New Roman" pitchFamily="18" charset="0"/>
                <a:cs typeface="Arial" charset="0"/>
              </a:rPr>
              <a:t>Начин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b="1" dirty="0">
                <a:latin typeface="Times New Roman" pitchFamily="18" charset="0"/>
                <a:cs typeface="Arial" charset="0"/>
              </a:rPr>
              <a:t>примене</a:t>
            </a:r>
            <a:r>
              <a:rPr lang="en-US" sz="3400" b="1" dirty="0">
                <a:latin typeface="Times New Roman" pitchFamily="18" charset="0"/>
                <a:cs typeface="Arial" charset="0"/>
              </a:rPr>
              <a:t>:</a:t>
            </a:r>
          </a:p>
          <a:p>
            <a:pPr algn="just"/>
            <a:r>
              <a:rPr lang="sr-Cyrl-RS" sz="3400" dirty="0">
                <a:latin typeface="Times New Roman" pitchFamily="18" charset="0"/>
                <a:cs typeface="Arial" charset="0"/>
              </a:rPr>
              <a:t>Наносе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се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на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кожу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у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танком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слоју</a:t>
            </a:r>
            <a:r>
              <a:rPr lang="en-US" sz="3400" dirty="0">
                <a:latin typeface="Times New Roman" pitchFamily="18" charset="0"/>
                <a:cs typeface="Arial" charset="0"/>
              </a:rPr>
              <a:t> 1-3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пута</a:t>
            </a:r>
            <a:r>
              <a:rPr lang="en-US" sz="3400" dirty="0">
                <a:latin typeface="Times New Roman" pitchFamily="18" charset="0"/>
                <a:cs typeface="Arial" charset="0"/>
              </a:rPr>
              <a:t> </a:t>
            </a:r>
            <a:r>
              <a:rPr lang="sr-Cyrl-RS" sz="3400" dirty="0">
                <a:latin typeface="Times New Roman" pitchFamily="18" charset="0"/>
                <a:cs typeface="Arial" charset="0"/>
              </a:rPr>
              <a:t>дневно</a:t>
            </a:r>
            <a:endParaRPr lang="en-US" sz="3400" dirty="0">
              <a:latin typeface="Times New Roman" pitchFamily="18" charset="0"/>
              <a:cs typeface="Arial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z="2800" dirty="0"/>
              <a:t>Традиционални</a:t>
            </a:r>
            <a:r>
              <a:rPr lang="en-US" sz="2800" dirty="0"/>
              <a:t> </a:t>
            </a: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</a:t>
            </a:r>
            <a:r>
              <a:rPr lang="en-US" sz="2800" dirty="0"/>
              <a:t> </a:t>
            </a:r>
            <a:r>
              <a:rPr lang="sr-Cyrl-RS" sz="2800" dirty="0"/>
              <a:t>на</a:t>
            </a:r>
            <a:r>
              <a:rPr lang="en-US" sz="2800" dirty="0"/>
              <a:t> </a:t>
            </a:r>
            <a:r>
              <a:rPr lang="sr-Cyrl-RS" sz="2800" dirty="0"/>
              <a:t>бази</a:t>
            </a:r>
            <a:r>
              <a:rPr lang="en-US" sz="2800" dirty="0"/>
              <a:t> </a:t>
            </a:r>
            <a:r>
              <a:rPr lang="sr-Cyrl-RS" sz="2800" dirty="0"/>
              <a:t>семена</a:t>
            </a:r>
            <a:r>
              <a:rPr lang="en-US" sz="2800" dirty="0"/>
              <a:t> </a:t>
            </a:r>
            <a:r>
              <a:rPr lang="sr-Cyrl-RS" sz="2800" dirty="0"/>
              <a:t>дивљег</a:t>
            </a:r>
            <a:r>
              <a:rPr lang="en-US" sz="2800" dirty="0"/>
              <a:t> </a:t>
            </a:r>
            <a:r>
              <a:rPr lang="sr-Cyrl-RS" sz="2800" dirty="0"/>
              <a:t>кестена</a:t>
            </a:r>
            <a:r>
              <a:rPr lang="en-US" sz="2800" dirty="0"/>
              <a:t>, </a:t>
            </a:r>
            <a:r>
              <a:rPr lang="en-US" sz="2800" i="1" dirty="0" err="1"/>
              <a:t>Hippocastani</a:t>
            </a:r>
            <a:r>
              <a:rPr lang="en-US" sz="2800" i="1" dirty="0"/>
              <a:t> semen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дермалну</a:t>
            </a:r>
            <a:r>
              <a:rPr lang="en-US" sz="2800" dirty="0"/>
              <a:t> </a:t>
            </a:r>
            <a:r>
              <a:rPr lang="sr-Cyrl-RS" sz="2800" dirty="0"/>
              <a:t>примену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184576"/>
          </a:xfrm>
        </p:spPr>
        <p:txBody>
          <a:bodyPr>
            <a:normAutofit/>
          </a:bodyPr>
          <a:lstStyle/>
          <a:p>
            <a:r>
              <a:rPr lang="sr-Cyrl-RS" sz="2800" b="1" dirty="0">
                <a:latin typeface="Calibri" pitchFamily="34" charset="0"/>
                <a:cs typeface="Arial" charset="0"/>
              </a:rPr>
              <a:t>Користе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се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код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уганућа</a:t>
            </a:r>
            <a:r>
              <a:rPr lang="en-US" sz="2800" b="1" dirty="0">
                <a:latin typeface="Calibri" pitchFamily="34" charset="0"/>
                <a:cs typeface="Arial" charset="0"/>
              </a:rPr>
              <a:t> (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за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уклањање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локалних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едема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хематома</a:t>
            </a:r>
            <a:r>
              <a:rPr lang="en-US" sz="2800" b="1" dirty="0">
                <a:latin typeface="Calibri" pitchFamily="34" charset="0"/>
                <a:cs typeface="Arial" charset="0"/>
              </a:rPr>
              <a:t>)</a:t>
            </a:r>
            <a:endParaRPr lang="en-US" sz="2800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Times New Roman" pitchFamily="18" charset="0"/>
                <a:cs typeface="Arial" charset="0"/>
              </a:rPr>
              <a:t>Начин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примене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:</a:t>
            </a: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Times New Roman" pitchFamily="18" charset="0"/>
                <a:cs typeface="Arial" charset="0"/>
              </a:rPr>
              <a:t>Наносе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се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на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кожу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у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танком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слоју</a:t>
            </a:r>
            <a:r>
              <a:rPr lang="en-US" dirty="0">
                <a:latin typeface="Times New Roman" pitchFamily="18" charset="0"/>
                <a:cs typeface="Arial" charset="0"/>
              </a:rPr>
              <a:t> 1-3 </a:t>
            </a:r>
            <a:r>
              <a:rPr lang="sr-Cyrl-RS" dirty="0">
                <a:latin typeface="Times New Roman" pitchFamily="18" charset="0"/>
                <a:cs typeface="Arial" charset="0"/>
              </a:rPr>
              <a:t>пута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дневно</a:t>
            </a:r>
            <a:endParaRPr lang="en-US" dirty="0">
              <a:latin typeface="Times New Roman" pitchFamily="18" charset="0"/>
              <a:cs typeface="Arial" charset="0"/>
            </a:endParaRPr>
          </a:p>
          <a:p>
            <a:pPr algn="just"/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Times New Roman" pitchFamily="18" charset="0"/>
                <a:cs typeface="Arial" charset="0"/>
              </a:rPr>
              <a:t>Дужина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примене</a:t>
            </a: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Times New Roman" pitchFamily="18" charset="0"/>
                <a:cs typeface="Arial" charset="0"/>
              </a:rPr>
              <a:t>Уколико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симптоми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трају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и</a:t>
            </a:r>
            <a:r>
              <a:rPr lang="en-US" dirty="0">
                <a:latin typeface="Times New Roman" pitchFamily="18" charset="0"/>
                <a:cs typeface="Arial" charset="0"/>
              </a:rPr>
              <a:t>  </a:t>
            </a:r>
            <a:r>
              <a:rPr lang="sr-Cyrl-RS" dirty="0">
                <a:latin typeface="Times New Roman" pitchFamily="18" charset="0"/>
                <a:cs typeface="Arial" charset="0"/>
              </a:rPr>
              <a:t>након</a:t>
            </a:r>
            <a:r>
              <a:rPr lang="en-US" dirty="0">
                <a:latin typeface="Times New Roman" pitchFamily="18" charset="0"/>
                <a:cs typeface="Arial" charset="0"/>
              </a:rPr>
              <a:t> 5 </a:t>
            </a:r>
            <a:r>
              <a:rPr lang="sr-Cyrl-RS" dirty="0">
                <a:latin typeface="Times New Roman" pitchFamily="18" charset="0"/>
                <a:cs typeface="Arial" charset="0"/>
              </a:rPr>
              <a:t>дана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примене</a:t>
            </a:r>
            <a:r>
              <a:rPr lang="en-US" dirty="0">
                <a:latin typeface="Times New Roman" pitchFamily="18" charset="0"/>
                <a:cs typeface="Arial" charset="0"/>
              </a:rPr>
              <a:t>, </a:t>
            </a:r>
            <a:r>
              <a:rPr lang="sr-Cyrl-RS" dirty="0">
                <a:latin typeface="Times New Roman" pitchFamily="18" charset="0"/>
                <a:cs typeface="Arial" charset="0"/>
              </a:rPr>
              <a:t>обратити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се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лекару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или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другом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здравственом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стручњаку</a:t>
            </a:r>
            <a:r>
              <a:rPr lang="en-US" dirty="0">
                <a:latin typeface="Times New Roman" pitchFamily="18" charset="0"/>
                <a:cs typeface="Arial" charset="0"/>
              </a:rPr>
              <a:t>.</a:t>
            </a:r>
          </a:p>
          <a:p>
            <a:pPr algn="just">
              <a:buFont typeface="Arial" charset="0"/>
              <a:buChar char="•"/>
            </a:pPr>
            <a:endParaRPr lang="en-US" sz="2400" b="1" dirty="0">
              <a:latin typeface="Times New Roman" pitchFamily="18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Times New Roman" pitchFamily="18" charset="0"/>
                <a:cs typeface="Arial" charset="0"/>
              </a:rPr>
              <a:t>Труднице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дојиље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деца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адолесценти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млађи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од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12 </a:t>
            </a:r>
            <a:r>
              <a:rPr lang="sr-Cyrl-RS" sz="2400" b="1" dirty="0">
                <a:latin typeface="Times New Roman" pitchFamily="18" charset="0"/>
                <a:cs typeface="Arial" charset="0"/>
              </a:rPr>
              <a:t>година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:</a:t>
            </a: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Times New Roman" pitchFamily="18" charset="0"/>
                <a:cs typeface="Arial" charset="0"/>
              </a:rPr>
              <a:t>Примена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се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не</a:t>
            </a:r>
            <a:r>
              <a:rPr lang="en-US" dirty="0">
                <a:latin typeface="Times New Roman" pitchFamily="18" charset="0"/>
                <a:cs typeface="Arial" charset="0"/>
              </a:rPr>
              <a:t> </a:t>
            </a:r>
            <a:r>
              <a:rPr lang="sr-Cyrl-RS" dirty="0">
                <a:latin typeface="Times New Roman" pitchFamily="18" charset="0"/>
                <a:cs typeface="Arial" charset="0"/>
              </a:rPr>
              <a:t>препоручује</a:t>
            </a:r>
            <a:endParaRPr lang="en-US" dirty="0">
              <a:latin typeface="Times New Roman" pitchFamily="18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Фактори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ризика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за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КВБ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на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које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се</a:t>
            </a:r>
            <a:r>
              <a:rPr lang="sr-Latn-CS" b="1" dirty="0">
                <a:latin typeface="Arial" charset="0"/>
              </a:rPr>
              <a:t> </a:t>
            </a:r>
            <a:r>
              <a:rPr lang="sr-Cyrl-RS" b="1" dirty="0">
                <a:latin typeface="Arial" charset="0"/>
              </a:rPr>
              <a:t>може</a:t>
            </a:r>
            <a:r>
              <a:rPr lang="sr-Latn-CS" b="1" dirty="0">
                <a:latin typeface="Arial" charset="0"/>
              </a:rPr>
              <a:t> </a:t>
            </a:r>
            <a:r>
              <a:rPr lang="sr-Cyrl-CS" b="1" dirty="0">
                <a:latin typeface="Arial" charset="0"/>
              </a:rPr>
              <a:t>утицати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Char char="•"/>
              <a:defRPr/>
            </a:pPr>
            <a:r>
              <a:rPr lang="sr-Cyrl-RS" b="1" dirty="0">
                <a:solidFill>
                  <a:schemeClr val="accent1"/>
                </a:solidFill>
                <a:latin typeface="Arial" charset="0"/>
              </a:rPr>
              <a:t>Хипертензија</a:t>
            </a:r>
            <a:endParaRPr lang="en-US" b="1" dirty="0">
              <a:solidFill>
                <a:schemeClr val="accent1"/>
              </a:solidFill>
              <a:latin typeface="Arial" charset="0"/>
            </a:endParaRPr>
          </a:p>
          <a:p>
            <a:pPr lvl="1">
              <a:buFontTx/>
              <a:buChar char="•"/>
              <a:defRPr/>
            </a:pPr>
            <a:r>
              <a:rPr lang="sr-Cyrl-RS" b="1" dirty="0">
                <a:solidFill>
                  <a:schemeClr val="accent1"/>
                </a:solidFill>
                <a:latin typeface="Arial" charset="0"/>
              </a:rPr>
              <a:t>Хиперхолестеролемија</a:t>
            </a:r>
            <a:endParaRPr lang="en-US" b="1" dirty="0">
              <a:solidFill>
                <a:schemeClr val="accent1"/>
              </a:solidFill>
              <a:latin typeface="Arial" charset="0"/>
            </a:endParaRPr>
          </a:p>
          <a:p>
            <a:pPr lvl="1">
              <a:buFontTx/>
              <a:buChar char="•"/>
              <a:defRPr/>
            </a:pPr>
            <a:r>
              <a:rPr lang="sr-Cyrl-RS" b="1" dirty="0">
                <a:solidFill>
                  <a:schemeClr val="accent1"/>
                </a:solidFill>
                <a:latin typeface="Arial" charset="0"/>
              </a:rPr>
              <a:t>Пушење</a:t>
            </a:r>
            <a:endParaRPr lang="en-US" b="1" dirty="0">
              <a:solidFill>
                <a:schemeClr val="accent1"/>
              </a:solidFill>
              <a:latin typeface="Arial" charset="0"/>
            </a:endParaRPr>
          </a:p>
          <a:p>
            <a:pPr lvl="1">
              <a:buFontTx/>
              <a:buChar char="•"/>
              <a:defRPr/>
            </a:pPr>
            <a:r>
              <a:rPr lang="sr-Cyrl-RS" b="1" dirty="0">
                <a:solidFill>
                  <a:schemeClr val="accent1"/>
                </a:solidFill>
                <a:latin typeface="Arial" charset="0"/>
              </a:rPr>
              <a:t>Гојазност</a:t>
            </a:r>
            <a:endParaRPr lang="sr-Latn-CS" b="1" dirty="0">
              <a:solidFill>
                <a:schemeClr val="accent1"/>
              </a:solidFill>
              <a:latin typeface="Arial" charset="0"/>
            </a:endParaRPr>
          </a:p>
          <a:p>
            <a:pPr lvl="1">
              <a:buFontTx/>
              <a:buChar char="•"/>
              <a:defRPr/>
            </a:pPr>
            <a:r>
              <a:rPr lang="sr-Cyrl-RS" b="1" dirty="0">
                <a:solidFill>
                  <a:schemeClr val="accent1"/>
                </a:solidFill>
                <a:latin typeface="Arial" charset="0"/>
              </a:rPr>
              <a:t>Неактивност</a:t>
            </a:r>
            <a:endParaRPr lang="en-US" b="1" dirty="0">
              <a:solidFill>
                <a:schemeClr val="accent1"/>
              </a:solidFill>
              <a:latin typeface="Arial" charset="0"/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dirty="0"/>
              <a:t>Традиционални</a:t>
            </a:r>
            <a:r>
              <a:rPr lang="en-US" sz="2800" dirty="0"/>
              <a:t> </a:t>
            </a:r>
            <a:r>
              <a:rPr lang="sr-Cyrl-RS" sz="2800" dirty="0"/>
              <a:t>биљни</a:t>
            </a:r>
            <a:r>
              <a:rPr lang="en-US" sz="2800" dirty="0"/>
              <a:t> </a:t>
            </a:r>
            <a:r>
              <a:rPr lang="sr-Cyrl-RS" sz="2800" dirty="0"/>
              <a:t>лекови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уклањање</a:t>
            </a:r>
            <a:r>
              <a:rPr lang="en-US" sz="2800" dirty="0"/>
              <a:t> </a:t>
            </a:r>
            <a:r>
              <a:rPr lang="sr-Cyrl-RS" sz="2800" dirty="0"/>
              <a:t>дискомфора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осећаја</a:t>
            </a:r>
            <a:r>
              <a:rPr lang="en-US" sz="2800" dirty="0"/>
              <a:t> </a:t>
            </a:r>
            <a:r>
              <a:rPr lang="sr-Cyrl-RS" sz="2800" dirty="0"/>
              <a:t>тежине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ногама</a:t>
            </a:r>
            <a:r>
              <a:rPr lang="en-US" sz="2800" dirty="0"/>
              <a:t>, </a:t>
            </a:r>
            <a:r>
              <a:rPr lang="sr-Cyrl-RS" sz="2800" dirty="0"/>
              <a:t>везаних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мање</a:t>
            </a:r>
            <a:r>
              <a:rPr lang="en-US" sz="2800" dirty="0"/>
              <a:t> </a:t>
            </a:r>
            <a:r>
              <a:rPr lang="sr-Cyrl-RS" sz="2800" dirty="0"/>
              <a:t>поремећаје</a:t>
            </a:r>
            <a:r>
              <a:rPr lang="en-US" sz="2800" dirty="0"/>
              <a:t> </a:t>
            </a:r>
            <a:r>
              <a:rPr lang="sr-Cyrl-RS" sz="2800" dirty="0"/>
              <a:t>венске</a:t>
            </a:r>
            <a:r>
              <a:rPr lang="en-US" sz="2800" dirty="0"/>
              <a:t> </a:t>
            </a:r>
            <a:r>
              <a:rPr lang="sr-Cyrl-RS" sz="2800" dirty="0"/>
              <a:t>циркулације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algn="ctr"/>
            <a:r>
              <a:rPr lang="sr-Cyrl-RS" sz="2400" b="1" dirty="0">
                <a:latin typeface="Calibri" pitchFamily="34" charset="0"/>
                <a:cs typeface="Arial" charset="0"/>
              </a:rPr>
              <a:t>Дермална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примена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algn="ctr"/>
            <a:endParaRPr lang="en-US" sz="2400" b="1" dirty="0">
              <a:latin typeface="Calibri" pitchFamily="34" charset="0"/>
              <a:cs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2400" b="1" dirty="0">
                <a:latin typeface="Calibri" pitchFamily="34" charset="0"/>
                <a:cs typeface="Arial" charset="0"/>
              </a:rPr>
              <a:t>Традиционални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биљни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лекови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на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бази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листа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винове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лозе</a:t>
            </a:r>
            <a:r>
              <a:rPr lang="en-US" sz="2400" b="1" dirty="0">
                <a:latin typeface="Calibri" pitchFamily="34" charset="0"/>
                <a:cs typeface="Arial" charset="0"/>
              </a:rPr>
              <a:t>, </a:t>
            </a:r>
            <a:endParaRPr lang="sr-Latn-CS" sz="2400" b="1" dirty="0">
              <a:latin typeface="Calibri" pitchFamily="34" charset="0"/>
              <a:cs typeface="Arial" charset="0"/>
            </a:endParaRPr>
          </a:p>
          <a:p>
            <a:pPr>
              <a:buNone/>
            </a:pPr>
            <a:r>
              <a:rPr lang="sr-Latn-CS" sz="2400" b="1" i="1" dirty="0">
                <a:latin typeface="Calibri" pitchFamily="34" charset="0"/>
                <a:cs typeface="Arial" charset="0"/>
              </a:rPr>
              <a:t>    </a:t>
            </a:r>
            <a:r>
              <a:rPr lang="en-US" sz="2400" b="1" i="1" dirty="0" err="1">
                <a:latin typeface="Calibri" pitchFamily="34" charset="0"/>
                <a:cs typeface="Arial" charset="0"/>
              </a:rPr>
              <a:t>Vitis</a:t>
            </a:r>
            <a:r>
              <a:rPr lang="en-US" sz="2400" b="1" i="1" dirty="0">
                <a:latin typeface="Calibri" pitchFamily="34" charset="0"/>
                <a:cs typeface="Arial" charset="0"/>
              </a:rPr>
              <a:t> </a:t>
            </a:r>
            <a:r>
              <a:rPr lang="en-US" sz="2400" b="1" i="1" dirty="0" err="1">
                <a:latin typeface="Calibri" pitchFamily="34" charset="0"/>
                <a:cs typeface="Arial" charset="0"/>
              </a:rPr>
              <a:t>viniferae</a:t>
            </a:r>
            <a:r>
              <a:rPr lang="en-US" sz="2400" b="1" i="1" dirty="0">
                <a:latin typeface="Calibri" pitchFamily="34" charset="0"/>
                <a:cs typeface="Arial" charset="0"/>
              </a:rPr>
              <a:t> folium</a:t>
            </a:r>
            <a:endParaRPr lang="en-US" sz="2400" i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Получврсти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дозирани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облици</a:t>
            </a:r>
            <a:r>
              <a:rPr lang="en-US" sz="2400" b="1" dirty="0">
                <a:latin typeface="Calibri" pitchFamily="34" charset="0"/>
                <a:cs typeface="Arial" charset="0"/>
              </a:rPr>
              <a:t> (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кремови</a:t>
            </a:r>
            <a:r>
              <a:rPr lang="en-US" sz="2400" b="1" dirty="0">
                <a:latin typeface="Calibri" pitchFamily="34" charset="0"/>
                <a:cs typeface="Arial" charset="0"/>
              </a:rPr>
              <a:t>),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на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бази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меког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екстракта</a:t>
            </a:r>
            <a:r>
              <a:rPr lang="en-US" sz="2400" b="1" dirty="0">
                <a:latin typeface="Calibri" pitchFamily="34" charset="0"/>
                <a:cs typeface="Arial" charset="0"/>
              </a:rPr>
              <a:t>.</a:t>
            </a:r>
          </a:p>
          <a:p>
            <a:pPr algn="just">
              <a:buFont typeface="Arial" charset="0"/>
              <a:buChar char="•"/>
            </a:pPr>
            <a:endParaRPr lang="en-US" sz="2400" b="1" dirty="0">
              <a:latin typeface="Calibri" pitchFamily="34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r>
              <a:rPr lang="sr-Cyrl-RS" sz="2400" b="1" dirty="0">
                <a:latin typeface="Calibri" pitchFamily="34" charset="0"/>
                <a:cs typeface="Arial" charset="0"/>
              </a:rPr>
              <a:t>Меки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екстракт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en-US" sz="2400" dirty="0">
                <a:latin typeface="Calibri" pitchFamily="34" charset="0"/>
                <a:cs typeface="Arial" charset="0"/>
              </a:rPr>
              <a:t>(</a:t>
            </a:r>
            <a:r>
              <a:rPr lang="sr-Cyrl-RS" sz="2400" dirty="0">
                <a:latin typeface="Calibri" pitchFamily="34" charset="0"/>
                <a:cs typeface="Arial" charset="0"/>
              </a:rPr>
              <a:t>ДЕР</a:t>
            </a:r>
            <a:r>
              <a:rPr lang="en-US" sz="2400" dirty="0">
                <a:latin typeface="Calibri" pitchFamily="34" charset="0"/>
                <a:cs typeface="Arial" charset="0"/>
              </a:rPr>
              <a:t> 2,5-4:1; </a:t>
            </a:r>
            <a:r>
              <a:rPr lang="sr-Cyrl-RS" sz="2400" dirty="0">
                <a:latin typeface="Calibri" pitchFamily="34" charset="0"/>
                <a:cs typeface="Arial" charset="0"/>
              </a:rPr>
              <a:t>вода</a:t>
            </a:r>
            <a:r>
              <a:rPr lang="en-US" sz="2400" dirty="0">
                <a:latin typeface="Calibri" pitchFamily="34" charset="0"/>
                <a:cs typeface="Arial" charset="0"/>
              </a:rPr>
              <a:t>)</a:t>
            </a:r>
          </a:p>
          <a:p>
            <a:pPr algn="just"/>
            <a:r>
              <a:rPr lang="en-US" sz="2400" dirty="0">
                <a:latin typeface="Calibri" pitchFamily="34" charset="0"/>
                <a:cs typeface="Arial" charset="0"/>
              </a:rPr>
              <a:t>10 </a:t>
            </a:r>
            <a:r>
              <a:rPr lang="sr-Cyrl-RS" sz="2400" dirty="0">
                <a:latin typeface="Calibri" pitchFamily="34" charset="0"/>
                <a:cs typeface="Arial" charset="0"/>
              </a:rPr>
              <a:t>г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крема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треба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да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садржи</a:t>
            </a:r>
            <a:r>
              <a:rPr lang="en-US" sz="2400" dirty="0">
                <a:latin typeface="Calibri" pitchFamily="34" charset="0"/>
                <a:cs typeface="Arial" charset="0"/>
              </a:rPr>
              <a:t> 282 </a:t>
            </a:r>
            <a:r>
              <a:rPr lang="sr-Cyrl-RS" sz="2400" dirty="0">
                <a:latin typeface="Calibri" pitchFamily="34" charset="0"/>
                <a:cs typeface="Arial" charset="0"/>
              </a:rPr>
              <a:t>мг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меког</a:t>
            </a:r>
            <a:r>
              <a:rPr lang="en-US" sz="2400" dirty="0">
                <a:latin typeface="Calibri" pitchFamily="34" charset="0"/>
                <a:cs typeface="Arial" charset="0"/>
              </a:rPr>
              <a:t> </a:t>
            </a:r>
            <a:r>
              <a:rPr lang="sr-Cyrl-RS" sz="2400" dirty="0">
                <a:latin typeface="Calibri" pitchFamily="34" charset="0"/>
                <a:cs typeface="Arial" charset="0"/>
              </a:rPr>
              <a:t>екстракта</a:t>
            </a:r>
            <a:r>
              <a:rPr lang="en-US" sz="2400" dirty="0">
                <a:latin typeface="Calibri" pitchFamily="34" charset="0"/>
                <a:cs typeface="Arial" charset="0"/>
              </a:rPr>
              <a:t>.</a:t>
            </a:r>
          </a:p>
          <a:p>
            <a:pPr algn="just"/>
            <a:endParaRPr lang="en-US" sz="2400" b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Начин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примене</a:t>
            </a:r>
            <a:r>
              <a:rPr lang="en-US" sz="2400" b="1" dirty="0">
                <a:latin typeface="Calibri" pitchFamily="34" charset="0"/>
                <a:cs typeface="Arial" charset="0"/>
              </a:rPr>
              <a:t>:</a:t>
            </a:r>
          </a:p>
          <a:p>
            <a:pPr lvl="1" algn="just"/>
            <a:r>
              <a:rPr lang="sr-Cyrl-RS" dirty="0">
                <a:latin typeface="Calibri" pitchFamily="34" charset="0"/>
                <a:cs typeface="Arial" charset="0"/>
              </a:rPr>
              <a:t>Наносе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на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кожу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танком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слоју</a:t>
            </a:r>
            <a:r>
              <a:rPr lang="en-US" dirty="0">
                <a:latin typeface="Calibri" pitchFamily="34" charset="0"/>
                <a:cs typeface="Arial" charset="0"/>
              </a:rPr>
              <a:t> 1-3 </a:t>
            </a:r>
            <a:r>
              <a:rPr lang="sr-Cyrl-RS" dirty="0">
                <a:latin typeface="Calibri" pitchFamily="34" charset="0"/>
                <a:cs typeface="Arial" charset="0"/>
              </a:rPr>
              <a:t>пута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дневно</a:t>
            </a:r>
            <a:endParaRPr lang="en-US" dirty="0">
              <a:latin typeface="Calibri" pitchFamily="34" charset="0"/>
              <a:cs typeface="Arial" charset="0"/>
            </a:endParaRPr>
          </a:p>
          <a:p>
            <a:pPr algn="just"/>
            <a:endParaRPr lang="en-US" sz="2400" dirty="0">
              <a:latin typeface="Calibri" pitchFamily="34" charset="0"/>
              <a:cs typeface="Arial" charset="0"/>
            </a:endParaRP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latin typeface="Times New Roman" pitchFamily="18" charset="0"/>
                <a:cs typeface="Arial" charset="0"/>
              </a:rPr>
              <a:t>Дермална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примена</a:t>
            </a:r>
            <a:endParaRPr lang="en-US" sz="2800" b="1" dirty="0">
              <a:latin typeface="Times New Roman" pitchFamily="18" charset="0"/>
              <a:cs typeface="Arial" charset="0"/>
            </a:endParaRPr>
          </a:p>
          <a:p>
            <a:pPr algn="ctr"/>
            <a:endParaRPr lang="en-US" sz="2800" b="1" dirty="0">
              <a:latin typeface="Times New Roman" pitchFamily="18" charset="0"/>
              <a:cs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2800" b="1" dirty="0">
                <a:latin typeface="Times New Roman" pitchFamily="18" charset="0"/>
                <a:cs typeface="Arial" charset="0"/>
              </a:rPr>
              <a:t>Традиционални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биљни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лекови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на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бази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хербе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Arial" charset="0"/>
              </a:rPr>
              <a:t>ждраљевине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, </a:t>
            </a:r>
            <a:r>
              <a:rPr lang="sr-Latn-CS" sz="2800" b="1" dirty="0">
                <a:latin typeface="Times New Roman" pitchFamily="18" charset="0"/>
                <a:cs typeface="Arial" charset="0"/>
              </a:rPr>
              <a:t>  </a:t>
            </a:r>
          </a:p>
          <a:p>
            <a:pPr>
              <a:buNone/>
            </a:pPr>
            <a:r>
              <a:rPr lang="sr-Latn-CS" sz="2800" b="1" dirty="0">
                <a:latin typeface="Times New Roman" pitchFamily="18" charset="0"/>
                <a:cs typeface="Arial" charset="0"/>
              </a:rPr>
              <a:t>   </a:t>
            </a:r>
            <a:r>
              <a:rPr lang="en-US" sz="2800" b="1" i="1" dirty="0" err="1">
                <a:latin typeface="Times New Roman" pitchFamily="18" charset="0"/>
                <a:cs typeface="Arial" charset="0"/>
              </a:rPr>
              <a:t>Meliloti</a:t>
            </a:r>
            <a:r>
              <a:rPr lang="en-US" sz="2800" b="1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Arial" charset="0"/>
              </a:rPr>
              <a:t>herba</a:t>
            </a:r>
            <a:endParaRPr lang="en-US" sz="2800" i="1" dirty="0">
              <a:latin typeface="Times New Roman" pitchFamily="18" charset="0"/>
              <a:cs typeface="Arial" charset="0"/>
            </a:endParaRPr>
          </a:p>
          <a:p>
            <a:pPr algn="just"/>
            <a:r>
              <a:rPr lang="sr-Cyrl-RS" sz="2800" b="1" dirty="0">
                <a:latin typeface="Calibri" pitchFamily="34" charset="0"/>
                <a:cs typeface="Arial" charset="0"/>
              </a:rPr>
              <a:t>Облоге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на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бази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декокта</a:t>
            </a:r>
            <a:r>
              <a:rPr lang="en-US" sz="2800" b="1" dirty="0">
                <a:latin typeface="Calibri" pitchFamily="34" charset="0"/>
                <a:cs typeface="Arial" charset="0"/>
              </a:rPr>
              <a:t>: </a:t>
            </a:r>
            <a:r>
              <a:rPr lang="en-US" sz="2800" dirty="0">
                <a:latin typeface="Calibri" pitchFamily="34" charset="0"/>
                <a:cs typeface="Arial" charset="0"/>
              </a:rPr>
              <a:t>2-4 </a:t>
            </a:r>
            <a:r>
              <a:rPr lang="sr-Cyrl-RS" sz="2800" dirty="0">
                <a:latin typeface="Calibri" pitchFamily="34" charset="0"/>
                <a:cs typeface="Arial" charset="0"/>
              </a:rPr>
              <a:t>г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дроге</a:t>
            </a:r>
            <a:r>
              <a:rPr lang="en-US" sz="2800" dirty="0">
                <a:latin typeface="Calibri" pitchFamily="34" charset="0"/>
                <a:cs typeface="Arial" charset="0"/>
              </a:rPr>
              <a:t> / 150 </a:t>
            </a:r>
            <a:r>
              <a:rPr lang="sr-Cyrl-RS" sz="2800" dirty="0">
                <a:latin typeface="Calibri" pitchFamily="34" charset="0"/>
                <a:cs typeface="Arial" charset="0"/>
              </a:rPr>
              <a:t>мл</a:t>
            </a:r>
            <a:r>
              <a:rPr lang="en-US" sz="2800" dirty="0">
                <a:latin typeface="Calibri" pitchFamily="34" charset="0"/>
                <a:cs typeface="Arial" charset="0"/>
              </a:rPr>
              <a:t> </a:t>
            </a:r>
            <a:r>
              <a:rPr lang="sr-Cyrl-RS" sz="2800" dirty="0">
                <a:latin typeface="Calibri" pitchFamily="34" charset="0"/>
                <a:cs typeface="Arial" charset="0"/>
              </a:rPr>
              <a:t>воде</a:t>
            </a:r>
            <a:r>
              <a:rPr lang="en-US" sz="2800" dirty="0">
                <a:latin typeface="Calibri" pitchFamily="34" charset="0"/>
                <a:cs typeface="Arial" charset="0"/>
              </a:rPr>
              <a:t>.</a:t>
            </a:r>
          </a:p>
          <a:p>
            <a:pPr algn="just"/>
            <a:endParaRPr lang="en-US" sz="2800" b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800" b="1" dirty="0">
                <a:latin typeface="Calibri" pitchFamily="34" charset="0"/>
                <a:cs typeface="Arial" charset="0"/>
              </a:rPr>
              <a:t>Остале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индикације</a:t>
            </a:r>
            <a:endParaRPr lang="en-US" sz="2800" b="1" dirty="0">
              <a:latin typeface="Calibri" pitchFamily="34" charset="0"/>
              <a:cs typeface="Arial" charset="0"/>
            </a:endParaRPr>
          </a:p>
          <a:p>
            <a:pPr algn="just"/>
            <a:endParaRPr lang="en-US" sz="2800" b="1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800" b="1" dirty="0">
                <a:latin typeface="Calibri" pitchFamily="34" charset="0"/>
                <a:cs typeface="Arial" charset="0"/>
              </a:rPr>
              <a:t>Облоге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на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бази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декокта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могу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се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користити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код</a:t>
            </a:r>
            <a:r>
              <a:rPr lang="en-US" sz="2800" b="1" dirty="0">
                <a:latin typeface="Calibri" pitchFamily="34" charset="0"/>
                <a:cs typeface="Arial" charset="0"/>
              </a:rPr>
              <a:t>:</a:t>
            </a:r>
          </a:p>
          <a:p>
            <a:pPr lvl="1">
              <a:buFont typeface="Arial" charset="0"/>
              <a:buChar char="•"/>
            </a:pPr>
            <a:r>
              <a:rPr lang="sr-Cyrl-RS" sz="2800" b="1" dirty="0">
                <a:latin typeface="Calibri" pitchFamily="34" charset="0"/>
                <a:cs typeface="Arial" charset="0"/>
              </a:rPr>
              <a:t>Модрица</a:t>
            </a:r>
            <a:endParaRPr lang="en-US" sz="2800" b="1" dirty="0">
              <a:latin typeface="Calibri" pitchFamily="34" charset="0"/>
              <a:cs typeface="Arial" charset="0"/>
            </a:endParaRPr>
          </a:p>
          <a:p>
            <a:pPr lvl="1" algn="just">
              <a:buFont typeface="Arial" charset="0"/>
              <a:buChar char="•"/>
            </a:pPr>
            <a:r>
              <a:rPr lang="sr-Cyrl-RS" sz="2800" b="1" dirty="0">
                <a:latin typeface="Calibri" pitchFamily="34" charset="0"/>
                <a:cs typeface="Arial" charset="0"/>
              </a:rPr>
              <a:t>Уганућа</a:t>
            </a:r>
            <a:r>
              <a:rPr lang="en-US" sz="2800" b="1" dirty="0">
                <a:latin typeface="Calibri" pitchFamily="34" charset="0"/>
                <a:cs typeface="Arial" charset="0"/>
              </a:rPr>
              <a:t> (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за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уклањање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локалних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едема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и</a:t>
            </a:r>
            <a:r>
              <a:rPr lang="en-US" sz="28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800" b="1" dirty="0">
                <a:latin typeface="Calibri" pitchFamily="34" charset="0"/>
                <a:cs typeface="Arial" charset="0"/>
              </a:rPr>
              <a:t>хематома</a:t>
            </a:r>
            <a:r>
              <a:rPr lang="en-US" sz="2800" b="1" dirty="0">
                <a:latin typeface="Calibri" pitchFamily="34" charset="0"/>
                <a:cs typeface="Arial" charset="0"/>
              </a:rPr>
              <a:t>)</a:t>
            </a:r>
          </a:p>
          <a:p>
            <a:pPr algn="just"/>
            <a:endParaRPr lang="en-US" sz="2000" dirty="0">
              <a:latin typeface="Calibri" pitchFamily="34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400" dirty="0"/>
              <a:t>Традиционални</a:t>
            </a:r>
            <a:r>
              <a:rPr lang="en-US" sz="2400" dirty="0"/>
              <a:t> </a:t>
            </a:r>
            <a:r>
              <a:rPr lang="sr-Cyrl-RS" sz="2400" dirty="0"/>
              <a:t>биљни</a:t>
            </a:r>
            <a:r>
              <a:rPr lang="en-US" sz="2400" dirty="0"/>
              <a:t> </a:t>
            </a:r>
            <a:r>
              <a:rPr lang="sr-Cyrl-RS" sz="2400" dirty="0"/>
              <a:t>лекови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бази</a:t>
            </a:r>
            <a:r>
              <a:rPr lang="en-US" sz="2400" dirty="0"/>
              <a:t> </a:t>
            </a:r>
            <a:r>
              <a:rPr lang="sr-Cyrl-RS" sz="2400" dirty="0"/>
              <a:t>семена</a:t>
            </a:r>
            <a:r>
              <a:rPr lang="en-US" sz="2400" dirty="0"/>
              <a:t> </a:t>
            </a:r>
            <a:r>
              <a:rPr lang="sr-Cyrl-RS" sz="2400" dirty="0"/>
              <a:t>дивљег</a:t>
            </a:r>
            <a:r>
              <a:rPr lang="en-US" sz="2400" dirty="0"/>
              <a:t> </a:t>
            </a:r>
            <a:r>
              <a:rPr lang="sr-Cyrl-RS" sz="2400" dirty="0"/>
              <a:t>кестена</a:t>
            </a:r>
            <a:r>
              <a:rPr lang="en-US" sz="2400" dirty="0"/>
              <a:t>, </a:t>
            </a:r>
            <a:r>
              <a:rPr lang="sr-Cyrl-RS" sz="2400" dirty="0"/>
              <a:t>листа</a:t>
            </a:r>
            <a:r>
              <a:rPr lang="en-US" sz="2400" dirty="0"/>
              <a:t> </a:t>
            </a:r>
            <a:r>
              <a:rPr lang="sr-Cyrl-RS" sz="2400" dirty="0"/>
              <a:t>винове</a:t>
            </a:r>
            <a:r>
              <a:rPr lang="en-US" sz="2400" dirty="0"/>
              <a:t> </a:t>
            </a:r>
            <a:r>
              <a:rPr lang="sr-Cyrl-RS" sz="2400" dirty="0"/>
              <a:t>лозе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хербе</a:t>
            </a:r>
            <a:r>
              <a:rPr lang="en-US" sz="2400" dirty="0"/>
              <a:t> </a:t>
            </a:r>
            <a:r>
              <a:rPr lang="sr-Cyrl-RS" sz="2400" dirty="0"/>
              <a:t>ждраљевине</a:t>
            </a:r>
            <a:r>
              <a:rPr lang="en-US" sz="2400" dirty="0"/>
              <a:t> </a:t>
            </a:r>
            <a:r>
              <a:rPr lang="sr-Cyrl-RS" sz="2400" dirty="0"/>
              <a:t>за</a:t>
            </a:r>
            <a:r>
              <a:rPr lang="en-US" sz="2400" dirty="0"/>
              <a:t> </a:t>
            </a:r>
            <a:r>
              <a:rPr lang="sr-Cyrl-RS" sz="2400" dirty="0"/>
              <a:t>дермалну</a:t>
            </a:r>
            <a:r>
              <a:rPr lang="en-US" sz="2400" dirty="0"/>
              <a:t> </a:t>
            </a:r>
            <a:r>
              <a:rPr lang="sr-Cyrl-RS" sz="2400" dirty="0"/>
              <a:t>примену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algn="just"/>
            <a:endParaRPr lang="en-US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Дужина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примене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Calibri" pitchFamily="34" charset="0"/>
                <a:cs typeface="Arial" charset="0"/>
              </a:rPr>
              <a:t>Уколико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симптоми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трају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након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en-US" u="sng" dirty="0">
                <a:latin typeface="Calibri" pitchFamily="34" charset="0"/>
                <a:cs typeface="Arial" charset="0"/>
              </a:rPr>
              <a:t>2 </a:t>
            </a:r>
            <a:r>
              <a:rPr lang="sr-Cyrl-RS" u="sng" dirty="0">
                <a:latin typeface="Calibri" pitchFamily="34" charset="0"/>
                <a:cs typeface="Arial" charset="0"/>
              </a:rPr>
              <a:t>недеље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примене</a:t>
            </a:r>
            <a:r>
              <a:rPr lang="en-US" dirty="0">
                <a:latin typeface="Calibri" pitchFamily="34" charset="0"/>
                <a:cs typeface="Arial" charset="0"/>
              </a:rPr>
              <a:t>, </a:t>
            </a:r>
            <a:r>
              <a:rPr lang="sr-Cyrl-RS" dirty="0">
                <a:latin typeface="Calibri" pitchFamily="34" charset="0"/>
                <a:cs typeface="Arial" charset="0"/>
              </a:rPr>
              <a:t>обратити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лекару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или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другом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здравственом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стручњаку</a:t>
            </a:r>
            <a:r>
              <a:rPr lang="en-US" dirty="0">
                <a:latin typeface="Calibri" pitchFamily="34" charset="0"/>
                <a:cs typeface="Arial" charset="0"/>
              </a:rPr>
              <a:t>.</a:t>
            </a:r>
          </a:p>
          <a:p>
            <a:pPr algn="just">
              <a:buFont typeface="Arial" charset="0"/>
              <a:buChar char="•"/>
            </a:pPr>
            <a:endParaRPr lang="en-US" sz="2400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Контраиндикације</a:t>
            </a:r>
            <a:endParaRPr lang="en-US" sz="2400" b="1" dirty="0">
              <a:latin typeface="Calibri" pitchFamily="34" charset="0"/>
              <a:cs typeface="Arial" charset="0"/>
            </a:endParaRP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Calibri" pitchFamily="34" charset="0"/>
                <a:cs typeface="Arial" charset="0"/>
              </a:rPr>
              <a:t>Не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смеју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примењивати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случају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реакција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преосетљивости</a:t>
            </a:r>
            <a:endParaRPr lang="en-US" dirty="0">
              <a:latin typeface="Calibri" pitchFamily="34" charset="0"/>
              <a:cs typeface="Arial" charset="0"/>
            </a:endParaRP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Calibri" pitchFamily="34" charset="0"/>
                <a:cs typeface="Arial" charset="0"/>
              </a:rPr>
              <a:t>Облоге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на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бази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u="sng" dirty="0">
                <a:latin typeface="Calibri" pitchFamily="34" charset="0"/>
                <a:cs typeface="Arial" charset="0"/>
              </a:rPr>
              <a:t>хербе</a:t>
            </a:r>
            <a:r>
              <a:rPr lang="en-US" u="sng" dirty="0">
                <a:latin typeface="Calibri" pitchFamily="34" charset="0"/>
                <a:cs typeface="Arial" charset="0"/>
              </a:rPr>
              <a:t> </a:t>
            </a:r>
            <a:r>
              <a:rPr lang="sr-Cyrl-RS" u="sng" dirty="0">
                <a:latin typeface="Calibri" pitchFamily="34" charset="0"/>
                <a:cs typeface="Arial" charset="0"/>
              </a:rPr>
              <a:t>ждраљевине</a:t>
            </a:r>
            <a:r>
              <a:rPr lang="en-US" u="sng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не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смеју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примењивати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на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антикоагулантној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терапији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пацијенти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обољењем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јетре</a:t>
            </a:r>
            <a:endParaRPr lang="en-US" dirty="0">
              <a:latin typeface="Calibri" pitchFamily="34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endParaRPr lang="en-US" sz="2400" dirty="0">
              <a:latin typeface="Calibri" pitchFamily="34" charset="0"/>
              <a:cs typeface="Arial" charset="0"/>
            </a:endParaRPr>
          </a:p>
          <a:p>
            <a:pPr algn="just"/>
            <a:r>
              <a:rPr lang="sr-Cyrl-RS" sz="2400" b="1" dirty="0">
                <a:latin typeface="Calibri" pitchFamily="34" charset="0"/>
                <a:cs typeface="Arial" charset="0"/>
              </a:rPr>
              <a:t>Труднице</a:t>
            </a:r>
            <a:r>
              <a:rPr lang="en-US" sz="2400" b="1" dirty="0">
                <a:latin typeface="Calibri" pitchFamily="34" charset="0"/>
                <a:cs typeface="Arial" charset="0"/>
              </a:rPr>
              <a:t>,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дојиље</a:t>
            </a:r>
            <a:r>
              <a:rPr lang="en-US" sz="2400" b="1" dirty="0">
                <a:latin typeface="Calibri" pitchFamily="34" charset="0"/>
                <a:cs typeface="Arial" charset="0"/>
              </a:rPr>
              <a:t>,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деца</a:t>
            </a:r>
            <a:r>
              <a:rPr lang="en-US" sz="2400" b="1" dirty="0">
                <a:latin typeface="Calibri" pitchFamily="34" charset="0"/>
                <a:cs typeface="Arial" charset="0"/>
              </a:rPr>
              <a:t>,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адолесценти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млађи</a:t>
            </a:r>
            <a:r>
              <a:rPr lang="en-US" sz="2400" b="1" dirty="0">
                <a:latin typeface="Calibri" pitchFamily="34" charset="0"/>
                <a:cs typeface="Arial" charset="0"/>
              </a:rPr>
              <a:t>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од</a:t>
            </a:r>
            <a:r>
              <a:rPr lang="en-US" sz="2400" b="1" dirty="0">
                <a:latin typeface="Calibri" pitchFamily="34" charset="0"/>
                <a:cs typeface="Arial" charset="0"/>
              </a:rPr>
              <a:t> 12 </a:t>
            </a:r>
            <a:r>
              <a:rPr lang="sr-Cyrl-RS" sz="2400" b="1" dirty="0">
                <a:latin typeface="Calibri" pitchFamily="34" charset="0"/>
                <a:cs typeface="Arial" charset="0"/>
              </a:rPr>
              <a:t>година</a:t>
            </a:r>
            <a:r>
              <a:rPr lang="en-US" sz="2400" b="1" dirty="0">
                <a:latin typeface="Calibri" pitchFamily="34" charset="0"/>
                <a:cs typeface="Arial" charset="0"/>
              </a:rPr>
              <a:t>:</a:t>
            </a:r>
          </a:p>
          <a:p>
            <a:pPr lvl="1" algn="just">
              <a:buFont typeface="Arial" charset="0"/>
              <a:buChar char="•"/>
            </a:pPr>
            <a:r>
              <a:rPr lang="sr-Cyrl-RS" dirty="0">
                <a:latin typeface="Calibri" pitchFamily="34" charset="0"/>
                <a:cs typeface="Arial" charset="0"/>
              </a:rPr>
              <a:t>Примена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се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не</a:t>
            </a:r>
            <a:r>
              <a:rPr lang="en-US" dirty="0">
                <a:latin typeface="Calibri" pitchFamily="34" charset="0"/>
                <a:cs typeface="Arial" charset="0"/>
              </a:rPr>
              <a:t> </a:t>
            </a:r>
            <a:r>
              <a:rPr lang="sr-Cyrl-RS" dirty="0">
                <a:latin typeface="Calibri" pitchFamily="34" charset="0"/>
                <a:cs typeface="Arial" charset="0"/>
              </a:rPr>
              <a:t>препоручује</a:t>
            </a:r>
            <a:endParaRPr lang="en-US" dirty="0">
              <a:latin typeface="Calibri" pitchFamily="34" charset="0"/>
              <a:cs typeface="Arial" charset="0"/>
            </a:endParaRPr>
          </a:p>
          <a:p>
            <a:pPr algn="just">
              <a:buFont typeface="Arial" charset="0"/>
              <a:buChar char="•"/>
            </a:pPr>
            <a:endParaRPr lang="en-US" sz="2400" dirty="0">
              <a:latin typeface="Calibri" pitchFamily="34" charset="0"/>
              <a:cs typeface="Arial" charset="0"/>
            </a:endParaRPr>
          </a:p>
          <a:p>
            <a:pPr algn="just"/>
            <a:endParaRPr lang="en-US" sz="2000" dirty="0">
              <a:latin typeface="Calibri" pitchFamily="34" charset="0"/>
              <a:cs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Биљне</a:t>
            </a:r>
            <a:r>
              <a:rPr lang="en-US" sz="3200" dirty="0"/>
              <a:t> </a:t>
            </a:r>
            <a:r>
              <a:rPr lang="sr-Cyrl-RS" sz="3200" dirty="0"/>
              <a:t>дроге</a:t>
            </a:r>
            <a:r>
              <a:rPr lang="en-US" sz="3200" dirty="0"/>
              <a:t> </a:t>
            </a:r>
            <a:r>
              <a:rPr lang="sr-Cyrl-RS" sz="3200" dirty="0"/>
              <a:t>са</a:t>
            </a:r>
            <a:r>
              <a:rPr lang="en-US" sz="3200" dirty="0"/>
              <a:t> </a:t>
            </a:r>
            <a:r>
              <a:rPr lang="sr-Cyrl-RS" sz="3200" dirty="0"/>
              <a:t>антихипотензивним</a:t>
            </a:r>
            <a:r>
              <a:rPr lang="en-US" sz="3200" dirty="0"/>
              <a:t> </a:t>
            </a:r>
            <a:r>
              <a:rPr lang="sr-Cyrl-RS" sz="3200" dirty="0"/>
              <a:t>и</a:t>
            </a:r>
            <a:r>
              <a:rPr lang="en-US" sz="3200" dirty="0"/>
              <a:t> </a:t>
            </a:r>
            <a:r>
              <a:rPr lang="sr-Cyrl-RS" sz="3200" dirty="0"/>
              <a:t>антихипертензивним</a:t>
            </a:r>
            <a:r>
              <a:rPr lang="en-US" sz="3200" dirty="0"/>
              <a:t> </a:t>
            </a:r>
            <a:r>
              <a:rPr lang="sr-Cyrl-RS" sz="3200" dirty="0"/>
              <a:t>дејством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39725" indent="-339725">
              <a:buFont typeface="Wingdings" pitchFamily="2" charset="2"/>
              <a:buChar char="Ø"/>
              <a:defRPr/>
            </a:pPr>
            <a:r>
              <a:rPr lang="sr-Cyrl-RS" sz="2800" dirty="0"/>
              <a:t>Хипотензија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хипертензија</a:t>
            </a:r>
            <a:r>
              <a:rPr lang="sr-Latn-CS" sz="2800" dirty="0"/>
              <a:t> </a:t>
            </a:r>
            <a:r>
              <a:rPr lang="sr-Cyrl-RS" sz="2800" dirty="0"/>
              <a:t>не</a:t>
            </a:r>
            <a:r>
              <a:rPr lang="sr-Latn-CS" sz="2800" dirty="0"/>
              <a:t> </a:t>
            </a:r>
            <a:r>
              <a:rPr lang="sr-Cyrl-RS" sz="2800" dirty="0"/>
              <a:t>спадају</a:t>
            </a:r>
            <a:r>
              <a:rPr lang="sr-Latn-CS" sz="2800" dirty="0"/>
              <a:t>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главне</a:t>
            </a:r>
            <a:r>
              <a:rPr lang="sr-Latn-CS" sz="2800" dirty="0"/>
              <a:t> </a:t>
            </a:r>
            <a:r>
              <a:rPr lang="sr-Cyrl-RS" sz="2800" dirty="0"/>
              <a:t>индикације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</a:t>
            </a:r>
            <a:r>
              <a:rPr lang="sr-Cyrl-RS" sz="2800" dirty="0"/>
              <a:t>биљне</a:t>
            </a:r>
            <a:r>
              <a:rPr lang="sr-Latn-CS" sz="2800" dirty="0"/>
              <a:t> </a:t>
            </a:r>
            <a:r>
              <a:rPr lang="sr-Cyrl-RS" sz="2800" dirty="0"/>
              <a:t>лекове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традиционалне</a:t>
            </a:r>
            <a:r>
              <a:rPr lang="sr-Latn-CS" sz="2800" dirty="0"/>
              <a:t> </a:t>
            </a:r>
            <a:r>
              <a:rPr lang="sr-Cyrl-RS" sz="2800" dirty="0"/>
              <a:t>биљне</a:t>
            </a:r>
            <a:r>
              <a:rPr lang="sr-Latn-CS" sz="2800" dirty="0"/>
              <a:t> </a:t>
            </a:r>
            <a:r>
              <a:rPr lang="sr-Cyrl-RS" sz="2800" dirty="0"/>
              <a:t>лекове</a:t>
            </a:r>
            <a:r>
              <a:rPr lang="sr-Latn-CS" sz="2800" dirty="0"/>
              <a:t>.</a:t>
            </a:r>
            <a:r>
              <a:rPr lang="en-US" sz="2800" dirty="0"/>
              <a:t> </a:t>
            </a:r>
            <a:endParaRPr lang="sr-Latn-CS" sz="2800" dirty="0"/>
          </a:p>
          <a:p>
            <a:pPr marL="339725" indent="-339725">
              <a:defRPr/>
            </a:pPr>
            <a:endParaRPr lang="sr-Latn-CS" sz="2800" dirty="0"/>
          </a:p>
          <a:p>
            <a:pPr>
              <a:buFont typeface="Wingdings" pitchFamily="2" charset="2"/>
              <a:buChar char="Ø"/>
              <a:defRPr/>
            </a:pPr>
            <a:endParaRPr lang="sr-Latn-CS" sz="2800" dirty="0"/>
          </a:p>
          <a:p>
            <a:pPr marL="339725" indent="-339725">
              <a:buFont typeface="Wingdings" pitchFamily="2" charset="2"/>
              <a:buChar char="Ø"/>
              <a:defRPr/>
            </a:pPr>
            <a:r>
              <a:rPr lang="sr-Cyrl-RS" sz="2800" dirty="0"/>
              <a:t>Ипак</a:t>
            </a:r>
            <a:r>
              <a:rPr lang="sr-Latn-CS" sz="2800" dirty="0"/>
              <a:t>, </a:t>
            </a:r>
            <a:r>
              <a:rPr lang="sr-Cyrl-RS" sz="2800" dirty="0"/>
              <a:t>неке</a:t>
            </a:r>
            <a:r>
              <a:rPr lang="sr-Latn-CS" sz="2800" dirty="0"/>
              <a:t> </a:t>
            </a:r>
            <a:r>
              <a:rPr lang="sr-Cyrl-RS" sz="2800" dirty="0"/>
              <a:t>биљне</a:t>
            </a:r>
            <a:r>
              <a:rPr lang="sr-Latn-CS" sz="2800" dirty="0"/>
              <a:t> </a:t>
            </a:r>
            <a:r>
              <a:rPr lang="sr-Cyrl-RS" sz="2800" dirty="0"/>
              <a:t>дроге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њихови</a:t>
            </a:r>
            <a:r>
              <a:rPr lang="sr-Latn-CS" sz="2800" dirty="0"/>
              <a:t> </a:t>
            </a:r>
            <a:r>
              <a:rPr lang="sr-Cyrl-RS" sz="2800" dirty="0"/>
              <a:t>препарати</a:t>
            </a:r>
            <a:r>
              <a:rPr lang="sr-Latn-CS" sz="2800" dirty="0"/>
              <a:t> </a:t>
            </a:r>
            <a:r>
              <a:rPr lang="sr-Cyrl-RS" sz="2800" dirty="0"/>
              <a:t>могу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користити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</a:t>
            </a:r>
            <a:r>
              <a:rPr lang="sr-Cyrl-RS" sz="2800" dirty="0"/>
              <a:t>краткотрајни</a:t>
            </a:r>
            <a:r>
              <a:rPr lang="sr-Latn-CS" sz="2800" dirty="0"/>
              <a:t> </a:t>
            </a:r>
            <a:r>
              <a:rPr lang="sr-Cyrl-RS" sz="2800" dirty="0"/>
              <a:t>третман</a:t>
            </a:r>
            <a:r>
              <a:rPr lang="sr-Latn-CS" sz="2800" dirty="0"/>
              <a:t> </a:t>
            </a:r>
            <a:r>
              <a:rPr lang="sr-Cyrl-RS" sz="2800" dirty="0"/>
              <a:t>тегоба</a:t>
            </a:r>
            <a:r>
              <a:rPr lang="sr-Latn-CS" sz="2800" dirty="0"/>
              <a:t> </a:t>
            </a:r>
            <a:r>
              <a:rPr lang="sr-Cyrl-RS" sz="2800" dirty="0"/>
              <a:t>проузрокованих</a:t>
            </a:r>
            <a:r>
              <a:rPr lang="sr-Latn-CS" sz="2800" dirty="0"/>
              <a:t> </a:t>
            </a:r>
            <a:r>
              <a:rPr lang="sr-Cyrl-RS" sz="2800" dirty="0"/>
              <a:t>ниским</a:t>
            </a:r>
            <a:r>
              <a:rPr lang="sr-Latn-CS" sz="2800" dirty="0"/>
              <a:t> </a:t>
            </a:r>
            <a:r>
              <a:rPr lang="sr-Cyrl-RS" sz="2800" dirty="0"/>
              <a:t>крвним</a:t>
            </a:r>
            <a:r>
              <a:rPr lang="sr-Latn-CS" sz="2800" dirty="0"/>
              <a:t> </a:t>
            </a:r>
            <a:r>
              <a:rPr lang="sr-Cyrl-RS" sz="2800" dirty="0"/>
              <a:t>притиском</a:t>
            </a:r>
            <a:r>
              <a:rPr lang="sr-Latn-CS" sz="2800" dirty="0"/>
              <a:t>, </a:t>
            </a:r>
            <a:r>
              <a:rPr lang="sr-Cyrl-RS" sz="2800" dirty="0"/>
              <a:t>односно</a:t>
            </a:r>
            <a:r>
              <a:rPr lang="sr-Latn-CS" sz="2800" dirty="0"/>
              <a:t> </a:t>
            </a:r>
            <a:r>
              <a:rPr lang="sr-Cyrl-RS" sz="2800" dirty="0"/>
              <a:t>као</a:t>
            </a:r>
            <a:r>
              <a:rPr lang="sr-Latn-CS" sz="2800" dirty="0"/>
              <a:t> </a:t>
            </a:r>
            <a:r>
              <a:rPr lang="sr-Cyrl-RS" sz="2800" dirty="0"/>
              <a:t>помоћна</a:t>
            </a:r>
            <a:r>
              <a:rPr lang="sr-Latn-CS" sz="2800" dirty="0"/>
              <a:t> </a:t>
            </a:r>
            <a:r>
              <a:rPr lang="sr-Cyrl-RS" sz="2800" dirty="0"/>
              <a:t>терапија</a:t>
            </a:r>
            <a:r>
              <a:rPr lang="sr-Latn-CS" sz="2800" dirty="0"/>
              <a:t> </a:t>
            </a:r>
          </a:p>
          <a:p>
            <a:pPr marL="339725" indent="-339725">
              <a:defRPr/>
            </a:pPr>
            <a:r>
              <a:rPr lang="sr-Latn-CS" sz="2800" dirty="0"/>
              <a:t>   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болесника</a:t>
            </a:r>
            <a:r>
              <a:rPr lang="sr-Latn-CS" sz="2800" dirty="0"/>
              <a:t> </a:t>
            </a:r>
            <a:r>
              <a:rPr lang="sr-Cyrl-RS" sz="2800" dirty="0"/>
              <a:t>са</a:t>
            </a:r>
            <a:r>
              <a:rPr lang="sr-Latn-CS" sz="2800" dirty="0"/>
              <a:t> </a:t>
            </a:r>
            <a:r>
              <a:rPr lang="sr-Cyrl-RS" sz="2800" dirty="0"/>
              <a:t>хипертензијом</a:t>
            </a:r>
            <a:r>
              <a:rPr lang="sr-Latn-CS" sz="2800" dirty="0"/>
              <a:t>.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4664"/>
            <a:ext cx="8964488" cy="6453336"/>
          </a:xfrm>
        </p:spPr>
        <p:txBody>
          <a:bodyPr>
            <a:normAutofit/>
          </a:bodyPr>
          <a:lstStyle/>
          <a:p>
            <a:pPr marL="339725" indent="-339725">
              <a:buFont typeface="Wingdings" pitchFamily="2" charset="2"/>
              <a:buChar char="ü"/>
            </a:pPr>
            <a:r>
              <a:rPr lang="sr-Cyrl-RS" sz="2800" b="1" dirty="0">
                <a:solidFill>
                  <a:schemeClr val="tx2"/>
                </a:solidFill>
              </a:rPr>
              <a:t>Хипотензија</a:t>
            </a:r>
            <a:r>
              <a:rPr lang="en-US" sz="2800" dirty="0"/>
              <a:t> </a:t>
            </a:r>
            <a:r>
              <a:rPr lang="sr-Latn-CS" sz="2800" dirty="0"/>
              <a:t>– </a:t>
            </a:r>
            <a:r>
              <a:rPr lang="sr-Cyrl-RS" sz="2800" dirty="0"/>
              <a:t>стање</a:t>
            </a:r>
            <a:r>
              <a:rPr lang="sr-Latn-CS" sz="2800" dirty="0"/>
              <a:t>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кога</a:t>
            </a:r>
            <a:r>
              <a:rPr lang="sr-Latn-CS" sz="2800" dirty="0"/>
              <a:t> </a:t>
            </a:r>
            <a:r>
              <a:rPr lang="sr-Cyrl-RS" sz="2800" dirty="0"/>
              <a:t>је</a:t>
            </a:r>
            <a:r>
              <a:rPr lang="sr-Latn-CS" sz="2800" dirty="0"/>
              <a:t> </a:t>
            </a:r>
            <a:r>
              <a:rPr lang="sr-Cyrl-RS" sz="2800" dirty="0"/>
              <a:t>крвни</a:t>
            </a:r>
            <a:r>
              <a:rPr lang="en-US" sz="2800" dirty="0"/>
              <a:t> </a:t>
            </a:r>
            <a:r>
              <a:rPr lang="sr-Cyrl-RS" sz="2800" dirty="0"/>
              <a:t>притисак</a:t>
            </a:r>
            <a:r>
              <a:rPr lang="en-US" sz="2800" dirty="0"/>
              <a:t> </a:t>
            </a:r>
            <a:r>
              <a:rPr lang="sr-Cyrl-RS" sz="2800" dirty="0"/>
              <a:t>мањи</a:t>
            </a:r>
            <a:r>
              <a:rPr lang="sr-Latn-CS" sz="2800" dirty="0"/>
              <a:t> </a:t>
            </a:r>
            <a:r>
              <a:rPr lang="sr-Cyrl-RS" sz="2800" dirty="0"/>
              <a:t>од</a:t>
            </a:r>
            <a:r>
              <a:rPr lang="en-US" sz="2800" dirty="0"/>
              <a:t> 100/60 m</a:t>
            </a:r>
            <a:r>
              <a:rPr lang="sr-Cyrl-RS" sz="2800" dirty="0"/>
              <a:t>м</a:t>
            </a:r>
            <a:r>
              <a:rPr lang="en-US" sz="2800" dirty="0"/>
              <a:t>Hg </a:t>
            </a:r>
            <a:r>
              <a:rPr lang="sr-Cyrl-RS" sz="2800" dirty="0"/>
              <a:t>измерен</a:t>
            </a:r>
            <a:r>
              <a:rPr lang="en-US" sz="2800" dirty="0"/>
              <a:t> </a:t>
            </a:r>
            <a:r>
              <a:rPr lang="sr-Cyrl-RS" sz="2800" dirty="0"/>
              <a:t>више</a:t>
            </a:r>
            <a:r>
              <a:rPr lang="en-US" sz="2800" dirty="0"/>
              <a:t> </a:t>
            </a:r>
            <a:r>
              <a:rPr lang="sr-Cyrl-RS" sz="2800" dirty="0"/>
              <a:t>пута</a:t>
            </a:r>
            <a:r>
              <a:rPr lang="en-US" sz="2800" dirty="0"/>
              <a:t> </a:t>
            </a:r>
            <a:r>
              <a:rPr lang="sr-Cyrl-RS" sz="2800" dirty="0"/>
              <a:t>у</a:t>
            </a:r>
            <a:r>
              <a:rPr lang="en-US" sz="2800" dirty="0"/>
              <a:t> </a:t>
            </a:r>
            <a:r>
              <a:rPr lang="sr-Cyrl-RS" sz="2800" dirty="0"/>
              <a:t>амбулантним</a:t>
            </a:r>
            <a:r>
              <a:rPr lang="en-US" sz="2800" dirty="0"/>
              <a:t> </a:t>
            </a:r>
            <a:r>
              <a:rPr lang="sr-Cyrl-RS" sz="2800" dirty="0"/>
              <a:t>условима</a:t>
            </a:r>
            <a:r>
              <a:rPr lang="en-US" sz="2800" dirty="0"/>
              <a:t> </a:t>
            </a:r>
            <a:r>
              <a:rPr lang="sr-Cyrl-RS" sz="2800" dirty="0"/>
              <a:t>уз</a:t>
            </a:r>
            <a:r>
              <a:rPr lang="en-US" sz="2800" dirty="0"/>
              <a:t> </a:t>
            </a:r>
            <a:r>
              <a:rPr lang="sr-Cyrl-RS" sz="2800" dirty="0"/>
              <a:t>постојање</a:t>
            </a:r>
            <a:r>
              <a:rPr lang="en-US" sz="2800" dirty="0"/>
              <a:t> </a:t>
            </a:r>
            <a:r>
              <a:rPr lang="sr-Cyrl-RS" sz="2800" dirty="0"/>
              <a:t>симптома</a:t>
            </a:r>
            <a:r>
              <a:rPr lang="en-US" sz="2800" dirty="0"/>
              <a:t> (</a:t>
            </a:r>
            <a:r>
              <a:rPr lang="sr-Cyrl-RS" sz="2800" dirty="0"/>
              <a:t>умор</a:t>
            </a:r>
            <a:r>
              <a:rPr lang="en-US" sz="2800" dirty="0"/>
              <a:t>, </a:t>
            </a:r>
            <a:r>
              <a:rPr lang="sr-Cyrl-RS" sz="2800" dirty="0"/>
              <a:t>поремећај</a:t>
            </a:r>
            <a:r>
              <a:rPr lang="en-US" sz="2800" dirty="0"/>
              <a:t> </a:t>
            </a:r>
            <a:r>
              <a:rPr lang="sr-Cyrl-RS" sz="2800" dirty="0"/>
              <a:t>сна</a:t>
            </a:r>
            <a:r>
              <a:rPr lang="en-US" sz="2800" dirty="0"/>
              <a:t>, </a:t>
            </a:r>
            <a:r>
              <a:rPr lang="sr-Cyrl-RS" sz="2800" dirty="0"/>
              <a:t>вртоглавица</a:t>
            </a:r>
            <a:r>
              <a:rPr lang="en-US" sz="2800" dirty="0"/>
              <a:t>, </a:t>
            </a:r>
            <a:r>
              <a:rPr lang="sr-Cyrl-RS" sz="2800" dirty="0"/>
              <a:t>несвестице</a:t>
            </a:r>
            <a:r>
              <a:rPr lang="en-US" sz="2800" dirty="0"/>
              <a:t>, </a:t>
            </a:r>
            <a:r>
              <a:rPr lang="sr-Cyrl-RS" sz="2800" dirty="0"/>
              <a:t>анксиозност</a:t>
            </a:r>
            <a:r>
              <a:rPr lang="en-US" sz="2800" dirty="0"/>
              <a:t> </a:t>
            </a:r>
            <a:r>
              <a:rPr lang="sr-Cyrl-RS" sz="2800" dirty="0"/>
              <a:t>или</a:t>
            </a:r>
            <a:r>
              <a:rPr lang="en-US" sz="2800" dirty="0"/>
              <a:t> </a:t>
            </a:r>
            <a:r>
              <a:rPr lang="sr-Cyrl-RS" sz="2800" dirty="0"/>
              <a:t>депресија</a:t>
            </a:r>
            <a:r>
              <a:rPr lang="en-US" sz="2800" dirty="0"/>
              <a:t>, </a:t>
            </a:r>
            <a:r>
              <a:rPr lang="sr-Cyrl-RS" sz="2800" dirty="0"/>
              <a:t>осећај</a:t>
            </a:r>
            <a:r>
              <a:rPr lang="en-US" sz="2800" dirty="0"/>
              <a:t> </a:t>
            </a:r>
            <a:r>
              <a:rPr lang="sr-Cyrl-RS" sz="2800" dirty="0"/>
              <a:t>јаког</a:t>
            </a:r>
            <a:r>
              <a:rPr lang="en-US" sz="2800" dirty="0"/>
              <a:t> </a:t>
            </a:r>
            <a:r>
              <a:rPr lang="sr-Cyrl-RS" sz="2800" dirty="0"/>
              <a:t>лупања</a:t>
            </a:r>
            <a:r>
              <a:rPr lang="en-US" sz="2800" dirty="0"/>
              <a:t> </a:t>
            </a:r>
            <a:r>
              <a:rPr lang="sr-Cyrl-RS" sz="2800" dirty="0"/>
              <a:t>срца</a:t>
            </a:r>
            <a:r>
              <a:rPr lang="en-US" sz="2800" dirty="0"/>
              <a:t>, </a:t>
            </a:r>
            <a:r>
              <a:rPr lang="sr-Cyrl-RS" sz="2800" dirty="0"/>
              <a:t>знојење</a:t>
            </a:r>
            <a:r>
              <a:rPr lang="en-US" sz="2800" dirty="0"/>
              <a:t>)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одсутност</a:t>
            </a:r>
            <a:r>
              <a:rPr lang="en-US" sz="2800" dirty="0"/>
              <a:t> </a:t>
            </a:r>
            <a:r>
              <a:rPr lang="sr-Cyrl-RS" sz="2800" dirty="0"/>
              <a:t>других</a:t>
            </a:r>
            <a:r>
              <a:rPr lang="en-US" sz="2800" dirty="0"/>
              <a:t> </a:t>
            </a:r>
            <a:r>
              <a:rPr lang="sr-Cyrl-RS" sz="2800" dirty="0"/>
              <a:t>болести</a:t>
            </a:r>
            <a:r>
              <a:rPr lang="en-US" sz="2800" dirty="0"/>
              <a:t>. </a:t>
            </a:r>
            <a:endParaRPr lang="sr-Latn-CS" sz="2800" dirty="0"/>
          </a:p>
          <a:p>
            <a:pPr marL="339725" indent="-339725">
              <a:buFont typeface="Wingdings" pitchFamily="2" charset="2"/>
              <a:buChar char="ü"/>
            </a:pPr>
            <a:endParaRPr lang="sr-Latn-CS" sz="2800" dirty="0"/>
          </a:p>
          <a:p>
            <a:pPr marL="339725" indent="-339725">
              <a:buFont typeface="Wingdings" pitchFamily="2" charset="2"/>
              <a:buChar char="ü"/>
            </a:pPr>
            <a:r>
              <a:rPr lang="sr-Latn-CS" sz="2800" dirty="0"/>
              <a:t> </a:t>
            </a:r>
            <a:r>
              <a:rPr lang="sr-Cyrl-RS" sz="2800" dirty="0"/>
              <a:t>Осим</a:t>
            </a:r>
            <a:r>
              <a:rPr lang="en-US" sz="2800" dirty="0"/>
              <a:t> </a:t>
            </a:r>
            <a:r>
              <a:rPr lang="sr-Cyrl-RS" sz="2800" dirty="0"/>
              <a:t>трајно</a:t>
            </a:r>
            <a:r>
              <a:rPr lang="en-US" sz="2800" dirty="0"/>
              <a:t> </a:t>
            </a:r>
            <a:r>
              <a:rPr lang="sr-Cyrl-RS" sz="2800" dirty="0"/>
              <a:t>присутног</a:t>
            </a:r>
            <a:r>
              <a:rPr lang="en-US" sz="2800" dirty="0"/>
              <a:t> </a:t>
            </a:r>
            <a:r>
              <a:rPr lang="sr-Cyrl-RS" sz="2800" dirty="0"/>
              <a:t>ниског</a:t>
            </a:r>
            <a:r>
              <a:rPr lang="en-US" sz="2800" dirty="0"/>
              <a:t> </a:t>
            </a:r>
            <a:r>
              <a:rPr lang="sr-Cyrl-RS" sz="2800" dirty="0"/>
              <a:t>крвног</a:t>
            </a:r>
            <a:r>
              <a:rPr lang="en-US" sz="2800" dirty="0"/>
              <a:t> </a:t>
            </a:r>
            <a:r>
              <a:rPr lang="sr-Cyrl-RS" sz="2800" dirty="0"/>
              <a:t>притиска</a:t>
            </a:r>
            <a:r>
              <a:rPr lang="en-US" sz="2800" dirty="0"/>
              <a:t> (</a:t>
            </a:r>
            <a:r>
              <a:rPr lang="sr-Cyrl-RS" sz="2800" dirty="0"/>
              <a:t>хронична</a:t>
            </a:r>
            <a:r>
              <a:rPr lang="en-US" sz="2800" dirty="0"/>
              <a:t> </a:t>
            </a:r>
            <a:r>
              <a:rPr lang="sr-Cyrl-RS" sz="2800" dirty="0"/>
              <a:t>примарна</a:t>
            </a:r>
            <a:r>
              <a:rPr lang="en-US" sz="2800" dirty="0"/>
              <a:t>, </a:t>
            </a:r>
            <a:r>
              <a:rPr lang="sr-Cyrl-RS" sz="2800" dirty="0"/>
              <a:t>идиопатска</a:t>
            </a:r>
            <a:r>
              <a:rPr lang="en-US" sz="2800" dirty="0"/>
              <a:t>) </a:t>
            </a:r>
            <a:r>
              <a:rPr lang="sr-Cyrl-RS" sz="2800" dirty="0"/>
              <a:t>коме</a:t>
            </a:r>
            <a:r>
              <a:rPr lang="en-US" sz="2800" dirty="0"/>
              <a:t> </a:t>
            </a:r>
            <a:r>
              <a:rPr lang="sr-Cyrl-RS" sz="2800" dirty="0"/>
              <a:t>се</a:t>
            </a:r>
            <a:r>
              <a:rPr lang="en-US" sz="2800" dirty="0"/>
              <a:t> </a:t>
            </a:r>
            <a:r>
              <a:rPr lang="sr-Cyrl-RS" sz="2800" dirty="0"/>
              <a:t>не</a:t>
            </a:r>
            <a:r>
              <a:rPr lang="en-US" sz="2800" dirty="0"/>
              <a:t> </a:t>
            </a:r>
            <a:r>
              <a:rPr lang="sr-Cyrl-RS" sz="2800" dirty="0"/>
              <a:t>може</a:t>
            </a:r>
            <a:r>
              <a:rPr lang="en-US" sz="2800" dirty="0"/>
              <a:t> </a:t>
            </a:r>
            <a:r>
              <a:rPr lang="sr-Cyrl-RS" sz="2800" dirty="0"/>
              <a:t>открити</a:t>
            </a:r>
            <a:r>
              <a:rPr lang="en-US" sz="2800" dirty="0"/>
              <a:t> </a:t>
            </a:r>
            <a:r>
              <a:rPr lang="sr-Cyrl-RS" sz="2800" dirty="0"/>
              <a:t>узрок</a:t>
            </a:r>
            <a:r>
              <a:rPr lang="en-US" sz="2800" dirty="0"/>
              <a:t>, </a:t>
            </a:r>
            <a:r>
              <a:rPr lang="sr-Cyrl-RS" sz="2800" dirty="0"/>
              <a:t>постоји</a:t>
            </a:r>
            <a:r>
              <a:rPr lang="en-US" sz="2800" dirty="0"/>
              <a:t> </a:t>
            </a:r>
            <a:r>
              <a:rPr lang="sr-Cyrl-RS" sz="2800" dirty="0"/>
              <a:t>секундарна</a:t>
            </a:r>
            <a:r>
              <a:rPr lang="en-US" sz="2800" dirty="0"/>
              <a:t> </a:t>
            </a:r>
            <a:r>
              <a:rPr lang="sr-Cyrl-RS" sz="2800" dirty="0"/>
              <a:t>хипотензија</a:t>
            </a:r>
            <a:r>
              <a:rPr lang="en-US" sz="2800" dirty="0"/>
              <a:t> </a:t>
            </a:r>
            <a:r>
              <a:rPr lang="sr-Cyrl-RS" sz="2800" dirty="0"/>
              <a:t>узрокована</a:t>
            </a:r>
            <a:r>
              <a:rPr lang="en-US" sz="2800" dirty="0"/>
              <a:t> </a:t>
            </a:r>
            <a:r>
              <a:rPr lang="sr-Cyrl-RS" sz="2800" dirty="0"/>
              <a:t>различитим</a:t>
            </a:r>
            <a:r>
              <a:rPr lang="en-US" sz="2800" dirty="0"/>
              <a:t> </a:t>
            </a:r>
            <a:r>
              <a:rPr lang="sr-Cyrl-RS" sz="2800" dirty="0"/>
              <a:t>болестима</a:t>
            </a:r>
            <a:r>
              <a:rPr lang="en-US" sz="2800" dirty="0"/>
              <a:t>, </a:t>
            </a:r>
            <a:r>
              <a:rPr lang="sr-Cyrl-RS" sz="2800" dirty="0"/>
              <a:t>стањима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лековима</a:t>
            </a:r>
            <a:r>
              <a:rPr lang="en-US" sz="2800" dirty="0"/>
              <a:t>,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акутна</a:t>
            </a:r>
            <a:r>
              <a:rPr lang="en-US" sz="2800" dirty="0"/>
              <a:t> </a:t>
            </a:r>
            <a:r>
              <a:rPr lang="sr-Cyrl-RS" sz="2800" dirty="0"/>
              <a:t>стања</a:t>
            </a:r>
            <a:r>
              <a:rPr lang="en-US" sz="2800" dirty="0"/>
              <a:t> </a:t>
            </a:r>
            <a:r>
              <a:rPr lang="sr-Cyrl-RS" sz="2800" dirty="0"/>
              <a:t>с</a:t>
            </a:r>
            <a:r>
              <a:rPr lang="en-US" sz="2800" dirty="0"/>
              <a:t> </a:t>
            </a:r>
            <a:r>
              <a:rPr lang="sr-Cyrl-RS" sz="2800" dirty="0"/>
              <a:t>наглим</a:t>
            </a:r>
            <a:r>
              <a:rPr lang="en-US" sz="2800" dirty="0"/>
              <a:t> </a:t>
            </a:r>
            <a:r>
              <a:rPr lang="sr-Cyrl-RS" sz="2800" dirty="0"/>
              <a:t>падом</a:t>
            </a:r>
            <a:r>
              <a:rPr lang="en-US" sz="2800" dirty="0"/>
              <a:t> </a:t>
            </a:r>
            <a:r>
              <a:rPr lang="sr-Cyrl-RS" sz="2800" dirty="0"/>
              <a:t>крвног</a:t>
            </a:r>
            <a:r>
              <a:rPr lang="en-US" sz="2800" dirty="0"/>
              <a:t> </a:t>
            </a:r>
            <a:r>
              <a:rPr lang="sr-Cyrl-RS" sz="2800" dirty="0"/>
              <a:t>притиска</a:t>
            </a:r>
            <a:r>
              <a:rPr lang="en-US" sz="2800" dirty="0"/>
              <a:t> </a:t>
            </a:r>
            <a:r>
              <a:rPr lang="sr-Cyrl-RS" sz="2800" dirty="0"/>
              <a:t>од</a:t>
            </a:r>
            <a:r>
              <a:rPr lang="en-US" sz="2800" dirty="0"/>
              <a:t> </a:t>
            </a:r>
            <a:r>
              <a:rPr lang="sr-Cyrl-RS" sz="2800" dirty="0"/>
              <a:t>којих</a:t>
            </a:r>
            <a:r>
              <a:rPr lang="en-US" sz="2800" dirty="0"/>
              <a:t> </a:t>
            </a:r>
            <a:r>
              <a:rPr lang="sr-Cyrl-RS" sz="2800" dirty="0"/>
              <a:t>су</a:t>
            </a:r>
            <a:r>
              <a:rPr lang="en-US" sz="2800" dirty="0"/>
              <a:t> </a:t>
            </a:r>
            <a:r>
              <a:rPr lang="sr-Cyrl-RS" sz="2800" dirty="0"/>
              <a:t>ортостатска</a:t>
            </a:r>
            <a:r>
              <a:rPr lang="en-US" sz="2800" dirty="0"/>
              <a:t> (</a:t>
            </a:r>
            <a:r>
              <a:rPr lang="sr-Cyrl-RS" sz="2800" dirty="0"/>
              <a:t>постурална</a:t>
            </a:r>
            <a:r>
              <a:rPr lang="en-US" sz="2800" dirty="0"/>
              <a:t>)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постпрандијална</a:t>
            </a:r>
            <a:r>
              <a:rPr lang="en-US" sz="2800" dirty="0"/>
              <a:t> </a:t>
            </a:r>
            <a:r>
              <a:rPr lang="sr-Cyrl-RS" sz="2800" dirty="0"/>
              <a:t>хипотензија</a:t>
            </a:r>
            <a:r>
              <a:rPr lang="en-US" sz="2800" dirty="0"/>
              <a:t> </a:t>
            </a:r>
            <a:r>
              <a:rPr lang="sr-Cyrl-RS" sz="2800" dirty="0"/>
              <a:t>најучесталије</a:t>
            </a:r>
            <a:r>
              <a:rPr lang="en-US" sz="2800" dirty="0"/>
              <a:t>.</a:t>
            </a:r>
            <a:r>
              <a:rPr lang="en-US" sz="2800" b="1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836712"/>
          </a:xfrm>
        </p:spPr>
        <p:txBody>
          <a:bodyPr>
            <a:normAutofit/>
          </a:bodyPr>
          <a:lstStyle/>
          <a:p>
            <a:r>
              <a:rPr lang="sr-Cyrl-RS" sz="3200" dirty="0"/>
              <a:t>Фитотерапија</a:t>
            </a:r>
            <a:r>
              <a:rPr lang="sr-Latn-CS" sz="3200" dirty="0"/>
              <a:t> </a:t>
            </a:r>
            <a:r>
              <a:rPr lang="sr-Cyrl-RS" sz="3200" dirty="0"/>
              <a:t>хипотензије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6624736" cy="468052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600"/>
              </a:spcBef>
              <a:buNone/>
              <a:defRPr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биљке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кофеин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600"/>
              </a:spcBef>
              <a:defRPr/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Кафа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Coffeae semen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Coffea arabica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L., Rubiaceae)</a:t>
            </a:r>
          </a:p>
          <a:p>
            <a:pPr marL="515938" indent="-515938">
              <a:defRPr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     - 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Кола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Colae semen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Cola nitida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(Vent) Schott et Endl. (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C. Vera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K. Schum.), Sterculiaceae]</a:t>
            </a:r>
          </a:p>
          <a:p>
            <a:pPr marL="515938" indent="-515938">
              <a:defRPr/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  -  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Чај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 [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Theae folium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Thea sinensis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L. (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Camellia sinensis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L., Kuntze), </a:t>
            </a:r>
            <a:r>
              <a:rPr lang="sr-Latn-CS" i="1" dirty="0">
                <a:latin typeface="Times New Roman" pitchFamily="18" charset="0"/>
                <a:cs typeface="Times New Roman" pitchFamily="18" charset="0"/>
              </a:rPr>
              <a:t>Theaceae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]</a:t>
            </a:r>
          </a:p>
          <a:p>
            <a:pPr marL="515938" indent="-515938">
              <a:defRPr/>
            </a:pPr>
            <a:r>
              <a:rPr lang="sr-Latn-CS" dirty="0">
                <a:latin typeface="Times New Roman"/>
                <a:cs typeface="Times New Roman"/>
              </a:rPr>
              <a:t>      -  </a:t>
            </a:r>
            <a:r>
              <a:rPr lang="sr-Cyrl-RS" b="1" dirty="0">
                <a:latin typeface="Times New Roman"/>
                <a:cs typeface="Times New Roman"/>
              </a:rPr>
              <a:t>Мате</a:t>
            </a:r>
            <a:r>
              <a:rPr lang="sr-Latn-CS" dirty="0">
                <a:latin typeface="Times New Roman"/>
                <a:cs typeface="Times New Roman"/>
              </a:rPr>
              <a:t> (</a:t>
            </a:r>
            <a:r>
              <a:rPr lang="sr-Latn-CS" i="1" dirty="0">
                <a:latin typeface="Times New Roman"/>
                <a:cs typeface="Times New Roman"/>
              </a:rPr>
              <a:t>Matae folium</a:t>
            </a:r>
            <a:r>
              <a:rPr lang="sr-Latn-CS" dirty="0">
                <a:latin typeface="Times New Roman"/>
                <a:cs typeface="Times New Roman"/>
              </a:rPr>
              <a:t>, </a:t>
            </a:r>
            <a:r>
              <a:rPr lang="sr-Latn-CS" i="1" dirty="0">
                <a:latin typeface="Times New Roman"/>
                <a:cs typeface="Times New Roman"/>
              </a:rPr>
              <a:t>Ilex paraguaeiensis </a:t>
            </a:r>
            <a:r>
              <a:rPr lang="sr-Latn-CS" dirty="0">
                <a:latin typeface="Times New Roman"/>
                <a:cs typeface="Times New Roman"/>
              </a:rPr>
              <a:t>St. Hil., Aquifoliacea), jezuitski ili paragvajski čaj</a:t>
            </a:r>
          </a:p>
          <a:p>
            <a:pPr marL="515938" indent="-515938">
              <a:defRPr/>
            </a:pPr>
            <a:r>
              <a:rPr lang="sr-Latn-CS" dirty="0">
                <a:latin typeface="Times New Roman"/>
                <a:cs typeface="Times New Roman"/>
              </a:rPr>
              <a:t>      -  </a:t>
            </a:r>
            <a:r>
              <a:rPr lang="sr-Cyrl-RS" b="1" dirty="0">
                <a:latin typeface="Times New Roman"/>
                <a:cs typeface="Times New Roman"/>
              </a:rPr>
              <a:t>Как</a:t>
            </a:r>
            <a:r>
              <a:rPr lang="sr-Latn-CS" b="1" dirty="0">
                <a:latin typeface="Times New Roman"/>
                <a:cs typeface="Times New Roman"/>
              </a:rPr>
              <a:t>a</a:t>
            </a:r>
            <a:r>
              <a:rPr lang="sr-Cyrl-RS" b="1" dirty="0">
                <a:latin typeface="Times New Roman"/>
                <a:cs typeface="Times New Roman"/>
              </a:rPr>
              <a:t>о</a:t>
            </a:r>
            <a:r>
              <a:rPr lang="sr-Latn-CS" dirty="0">
                <a:latin typeface="Times New Roman"/>
                <a:cs typeface="Times New Roman"/>
              </a:rPr>
              <a:t> (</a:t>
            </a:r>
            <a:r>
              <a:rPr lang="sr-Latn-CS" i="1" dirty="0">
                <a:latin typeface="Times New Roman"/>
                <a:cs typeface="Times New Roman"/>
              </a:rPr>
              <a:t>Cacao semen</a:t>
            </a:r>
            <a:r>
              <a:rPr lang="sr-Latn-CS" dirty="0">
                <a:latin typeface="Times New Roman"/>
                <a:cs typeface="Times New Roman"/>
              </a:rPr>
              <a:t>, </a:t>
            </a:r>
            <a:r>
              <a:rPr lang="sr-Latn-CS" i="1" dirty="0">
                <a:latin typeface="Times New Roman"/>
                <a:cs typeface="Times New Roman"/>
              </a:rPr>
              <a:t>Theobroma cacao </a:t>
            </a:r>
            <a:r>
              <a:rPr lang="sr-Latn-CS" dirty="0">
                <a:latin typeface="Times New Roman"/>
                <a:cs typeface="Times New Roman"/>
              </a:rPr>
              <a:t>L., Sterculiaceae)</a:t>
            </a:r>
          </a:p>
          <a:p>
            <a:pPr marL="515938" indent="-515938">
              <a:defRPr/>
            </a:pPr>
            <a:r>
              <a:rPr lang="sr-Latn-CS" dirty="0">
                <a:latin typeface="Times New Roman"/>
                <a:cs typeface="Times New Roman"/>
              </a:rPr>
              <a:t>      - </a:t>
            </a:r>
            <a:r>
              <a:rPr lang="sr-Cyrl-RS" b="1" dirty="0">
                <a:latin typeface="Times New Roman"/>
                <a:cs typeface="Times New Roman"/>
              </a:rPr>
              <a:t>Гвар</a:t>
            </a:r>
            <a:r>
              <a:rPr lang="sr-Latn-CS" b="1" dirty="0">
                <a:latin typeface="Times New Roman"/>
                <a:cs typeface="Times New Roman"/>
              </a:rPr>
              <a:t>a</a:t>
            </a:r>
            <a:r>
              <a:rPr lang="sr-Cyrl-RS" b="1" dirty="0">
                <a:latin typeface="Times New Roman"/>
                <a:cs typeface="Times New Roman"/>
              </a:rPr>
              <a:t>н</a:t>
            </a:r>
            <a:r>
              <a:rPr lang="sr-Latn-CS" b="1" dirty="0">
                <a:latin typeface="Times New Roman"/>
                <a:cs typeface="Times New Roman"/>
              </a:rPr>
              <a:t>a</a:t>
            </a:r>
            <a:r>
              <a:rPr lang="sr-Latn-CS" dirty="0">
                <a:latin typeface="Times New Roman"/>
                <a:cs typeface="Times New Roman"/>
              </a:rPr>
              <a:t> (</a:t>
            </a:r>
            <a:r>
              <a:rPr lang="sr-Latn-CS" i="1" dirty="0">
                <a:latin typeface="Times New Roman"/>
                <a:cs typeface="Times New Roman"/>
              </a:rPr>
              <a:t>Pasta guarana</a:t>
            </a:r>
            <a:r>
              <a:rPr lang="sr-Latn-CS" dirty="0">
                <a:latin typeface="Times New Roman"/>
                <a:cs typeface="Times New Roman"/>
              </a:rPr>
              <a:t>, </a:t>
            </a:r>
            <a:r>
              <a:rPr lang="sr-Latn-CS" i="1" dirty="0">
                <a:latin typeface="Times New Roman"/>
                <a:cs typeface="Times New Roman"/>
              </a:rPr>
              <a:t>Paullinia cupana Kunth,</a:t>
            </a:r>
            <a:r>
              <a:rPr lang="sr-Latn-CS" dirty="0">
                <a:latin typeface="Times New Roman"/>
                <a:cs typeface="Times New Roman"/>
              </a:rPr>
              <a:t> Sapindaceae), brazilski kakao</a:t>
            </a:r>
            <a:endParaRPr lang="sr-Latn-CS" dirty="0"/>
          </a:p>
          <a:p>
            <a:pPr>
              <a:defRPr/>
            </a:pPr>
            <a:endParaRPr lang="sr-Latn-CS" dirty="0"/>
          </a:p>
          <a:p>
            <a:endParaRPr lang="en-US" dirty="0"/>
          </a:p>
        </p:txBody>
      </p:sp>
      <p:pic>
        <p:nvPicPr>
          <p:cNvPr id="4" name="Picture 52" descr="C:\Documents and Settings\Korisnik\My Documents\My Pictures\molekularna-struktura-kofeina-trimetilksantin-c8h10n4o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260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380312" y="1556792"/>
            <a:ext cx="972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/>
              <a:t>кофеин</a:t>
            </a:r>
            <a:endParaRPr lang="en-US" dirty="0"/>
          </a:p>
        </p:txBody>
      </p:sp>
      <p:pic>
        <p:nvPicPr>
          <p:cNvPr id="6" name="Picture 50" descr="C:\Documents and Settings\Korisnik\My Documents\My Pictures\Theophylli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276872"/>
            <a:ext cx="1219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308304" y="3356992"/>
            <a:ext cx="1233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/>
              <a:t>теофилин</a:t>
            </a:r>
            <a:endParaRPr lang="en-US" dirty="0"/>
          </a:p>
        </p:txBody>
      </p:sp>
      <p:pic>
        <p:nvPicPr>
          <p:cNvPr id="10" name="Picture 2" descr="http://www.thecoffeebeanshop.com/images/CoffeeBeanCloseup6beans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733256"/>
            <a:ext cx="11953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6" descr="C:\Documents and Settings\Korisnik\My Documents\My Pictures\phoca_thumb_l_colae_semen(XPAND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5661248"/>
            <a:ext cx="99695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4" descr="C:\Documents and Settings\Korisnik\My Documents\My Pictures\1024px-Csinensi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5733256"/>
            <a:ext cx="1219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5" descr="C:\Documents and Settings\Korisnik\My Documents\My Pictures\Mate_foliu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5805264"/>
            <a:ext cx="9779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5805264"/>
            <a:ext cx="1074738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5733256"/>
            <a:ext cx="10668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Image result for teobromi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3717032"/>
            <a:ext cx="1152128" cy="107357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236296" y="4941168"/>
            <a:ext cx="134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/>
              <a:t>теобромин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sr-Cyrl-RS" sz="3200" dirty="0"/>
              <a:t>Дејства</a:t>
            </a:r>
            <a:r>
              <a:rPr lang="sr-Latn-CS" sz="3200" dirty="0"/>
              <a:t> </a:t>
            </a:r>
            <a:r>
              <a:rPr lang="sr-Cyrl-RS" sz="3200" dirty="0"/>
              <a:t>коефина</a:t>
            </a:r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6" y="620688"/>
          <a:ext cx="561662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Biljna droga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Sadržaj kofeina (%)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Seme kafe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0,9-2,6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Seme kole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2,0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List čaja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2,5-5,5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Seme kakaovca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0,2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List matea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0,5-1,5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893">
                <a:tc>
                  <a:txBody>
                    <a:bodyPr/>
                    <a:lstStyle/>
                    <a:p>
                      <a:r>
                        <a:rPr lang="sr-Latn-CS" dirty="0"/>
                        <a:t>Gvarana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/>
                        <a:t>2,95-5,8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3212976"/>
            <a:ext cx="896448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/>
              <a:t>Кофеин</a:t>
            </a:r>
            <a:r>
              <a:rPr lang="sr-Latn-CS" b="1" dirty="0"/>
              <a:t>: </a:t>
            </a:r>
          </a:p>
          <a:p>
            <a:pPr>
              <a:buFontTx/>
              <a:buChar char="-"/>
            </a:pPr>
            <a:r>
              <a:rPr lang="sr-Latn-CS" b="1" dirty="0"/>
              <a:t> </a:t>
            </a:r>
            <a:r>
              <a:rPr lang="sr-Cyrl-RS" dirty="0"/>
              <a:t>побољшава</a:t>
            </a:r>
            <a:r>
              <a:rPr lang="sr-Latn-CS" dirty="0"/>
              <a:t> </a:t>
            </a:r>
            <a:r>
              <a:rPr lang="sr-Cyrl-RS" dirty="0"/>
              <a:t>респирацију</a:t>
            </a:r>
            <a:r>
              <a:rPr lang="sr-Latn-CS" dirty="0"/>
              <a:t> (</a:t>
            </a:r>
            <a:r>
              <a:rPr lang="sr-Cyrl-RS" dirty="0"/>
              <a:t>повећава</a:t>
            </a:r>
            <a:r>
              <a:rPr lang="sr-Latn-CS" dirty="0"/>
              <a:t> </a:t>
            </a:r>
            <a:r>
              <a:rPr lang="sr-Cyrl-RS" dirty="0"/>
              <a:t>осетљивост</a:t>
            </a:r>
            <a:r>
              <a:rPr lang="sr-Latn-CS" dirty="0"/>
              <a:t> </a:t>
            </a:r>
            <a:r>
              <a:rPr lang="sr-Cyrl-RS" dirty="0"/>
              <a:t>центра</a:t>
            </a:r>
            <a:r>
              <a:rPr lang="sr-Latn-CS" dirty="0"/>
              <a:t> </a:t>
            </a:r>
            <a:r>
              <a:rPr lang="sr-Cyrl-RS" dirty="0"/>
              <a:t>за</a:t>
            </a:r>
            <a:r>
              <a:rPr lang="sr-Latn-CS" dirty="0"/>
              <a:t> </a:t>
            </a:r>
            <a:r>
              <a:rPr lang="sr-Cyrl-RS" dirty="0"/>
              <a:t>дисање</a:t>
            </a:r>
            <a:r>
              <a:rPr lang="sr-Latn-CS" dirty="0"/>
              <a:t> </a:t>
            </a:r>
            <a:r>
              <a:rPr lang="sr-Cyrl-RS" dirty="0"/>
              <a:t>према</a:t>
            </a:r>
            <a:r>
              <a:rPr lang="sr-Latn-CS" dirty="0"/>
              <a:t> </a:t>
            </a:r>
            <a:r>
              <a:rPr lang="en-US" dirty="0"/>
              <a:t>CO</a:t>
            </a:r>
            <a:r>
              <a:rPr lang="sr-Latn-CS" baseline="-25000" dirty="0"/>
              <a:t>2</a:t>
            </a:r>
            <a:r>
              <a:rPr lang="sr-Latn-CS" dirty="0"/>
              <a:t>)</a:t>
            </a:r>
          </a:p>
          <a:p>
            <a:pPr>
              <a:buFontTx/>
              <a:buChar char="-"/>
            </a:pPr>
            <a:r>
              <a:rPr lang="sr-Latn-CS" dirty="0"/>
              <a:t> </a:t>
            </a:r>
            <a:r>
              <a:rPr lang="sr-Cyrl-RS" dirty="0"/>
              <a:t>побољшава</a:t>
            </a:r>
            <a:r>
              <a:rPr lang="sr-Latn-CS" dirty="0"/>
              <a:t> </a:t>
            </a:r>
            <a:r>
              <a:rPr lang="sr-Cyrl-RS" dirty="0"/>
              <a:t>когнитивне</a:t>
            </a:r>
            <a:r>
              <a:rPr lang="sr-Latn-CS" dirty="0"/>
              <a:t> </a:t>
            </a:r>
            <a:r>
              <a:rPr lang="sr-Cyrl-RS" dirty="0"/>
              <a:t>способности</a:t>
            </a:r>
            <a:endParaRPr lang="sr-Latn-CS" dirty="0"/>
          </a:p>
          <a:p>
            <a:pPr>
              <a:buFontTx/>
              <a:buChar char="-"/>
            </a:pPr>
            <a:r>
              <a:rPr lang="sr-Latn-CS" dirty="0"/>
              <a:t> </a:t>
            </a:r>
            <a:r>
              <a:rPr lang="sr-Cyrl-RS" dirty="0"/>
              <a:t>изазива</a:t>
            </a:r>
            <a:r>
              <a:rPr lang="sr-Latn-CS" dirty="0"/>
              <a:t> </a:t>
            </a:r>
            <a:r>
              <a:rPr lang="sr-Cyrl-RS" dirty="0"/>
              <a:t>убрзање</a:t>
            </a:r>
            <a:r>
              <a:rPr lang="sr-Latn-CS" dirty="0"/>
              <a:t> </a:t>
            </a:r>
            <a:r>
              <a:rPr lang="sr-Cyrl-RS" dirty="0"/>
              <a:t>срчаног</a:t>
            </a:r>
            <a:r>
              <a:rPr lang="sr-Latn-CS" dirty="0"/>
              <a:t> </a:t>
            </a:r>
            <a:r>
              <a:rPr lang="sr-Cyrl-RS" dirty="0"/>
              <a:t>рада</a:t>
            </a:r>
            <a:endParaRPr lang="sr-Latn-CS" dirty="0"/>
          </a:p>
          <a:p>
            <a:pPr>
              <a:buFontTx/>
              <a:buChar char="-"/>
            </a:pPr>
            <a:r>
              <a:rPr lang="sr-Latn-CS" dirty="0"/>
              <a:t> </a:t>
            </a:r>
            <a:r>
              <a:rPr lang="sr-Cyrl-RS" dirty="0"/>
              <a:t>делује</a:t>
            </a:r>
            <a:r>
              <a:rPr lang="sr-Latn-CS" dirty="0"/>
              <a:t> </a:t>
            </a:r>
            <a:r>
              <a:rPr lang="sr-Cyrl-RS" dirty="0"/>
              <a:t>као</a:t>
            </a:r>
            <a:r>
              <a:rPr lang="sr-Latn-CS" dirty="0"/>
              <a:t> </a:t>
            </a:r>
            <a:r>
              <a:rPr lang="sr-Cyrl-RS" dirty="0"/>
              <a:t>слаб</a:t>
            </a:r>
            <a:r>
              <a:rPr lang="sr-Latn-CS" dirty="0"/>
              <a:t> </a:t>
            </a:r>
            <a:r>
              <a:rPr lang="sr-Cyrl-RS" dirty="0"/>
              <a:t>диуретик</a:t>
            </a:r>
            <a:endParaRPr lang="sr-Latn-CS" dirty="0"/>
          </a:p>
          <a:p>
            <a:pPr>
              <a:buFontTx/>
              <a:buChar char="-"/>
            </a:pP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вишим</a:t>
            </a:r>
            <a:r>
              <a:rPr lang="sr-Latn-CS" dirty="0"/>
              <a:t> </a:t>
            </a:r>
            <a:r>
              <a:rPr lang="sr-Cyrl-RS" dirty="0"/>
              <a:t>дозама</a:t>
            </a:r>
            <a:r>
              <a:rPr lang="sr-Latn-CS" dirty="0"/>
              <a:t> </a:t>
            </a:r>
            <a:r>
              <a:rPr lang="sr-Cyrl-RS" dirty="0"/>
              <a:t>изазива</a:t>
            </a:r>
            <a:r>
              <a:rPr lang="sr-Latn-CS" dirty="0"/>
              <a:t> </a:t>
            </a:r>
            <a:r>
              <a:rPr lang="sr-Cyrl-RS" dirty="0"/>
              <a:t>узнемиреност</a:t>
            </a:r>
            <a:r>
              <a:rPr lang="sr-Latn-CS" dirty="0"/>
              <a:t>, </a:t>
            </a:r>
            <a:r>
              <a:rPr lang="sr-Cyrl-RS" dirty="0"/>
              <a:t>несаницу</a:t>
            </a:r>
            <a:r>
              <a:rPr lang="sr-Latn-CS" dirty="0"/>
              <a:t>, </a:t>
            </a:r>
            <a:r>
              <a:rPr lang="sr-Cyrl-RS" dirty="0"/>
              <a:t>тремор</a:t>
            </a:r>
            <a:endParaRPr lang="sr-Latn-CS" dirty="0"/>
          </a:p>
          <a:p>
            <a:pPr>
              <a:buFontTx/>
              <a:buChar char="-"/>
            </a:pP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вишим</a:t>
            </a:r>
            <a:r>
              <a:rPr lang="sr-Latn-CS" dirty="0"/>
              <a:t> </a:t>
            </a:r>
            <a:r>
              <a:rPr lang="sr-Cyrl-RS" dirty="0"/>
              <a:t>дозама</a:t>
            </a:r>
            <a:r>
              <a:rPr lang="sr-Latn-CS" dirty="0"/>
              <a:t> </a:t>
            </a:r>
            <a:r>
              <a:rPr lang="sr-Cyrl-RS" dirty="0"/>
              <a:t>делује</a:t>
            </a:r>
            <a:r>
              <a:rPr lang="sr-Latn-CS" dirty="0"/>
              <a:t> </a:t>
            </a:r>
            <a:r>
              <a:rPr lang="sr-Cyrl-RS" dirty="0"/>
              <a:t>вазодилататорно</a:t>
            </a:r>
            <a:endParaRPr lang="sr-Latn-CS" dirty="0">
              <a:latin typeface="Arial" charset="0"/>
            </a:endParaRPr>
          </a:p>
          <a:p>
            <a:r>
              <a:rPr lang="sr-Cyrl-RS" b="1" dirty="0">
                <a:solidFill>
                  <a:srgbClr val="FF0000"/>
                </a:solidFill>
                <a:latin typeface="Arial" charset="0"/>
              </a:rPr>
              <a:t>ОПРЕЗ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: </a:t>
            </a:r>
            <a:r>
              <a:rPr lang="sr-Cyrl-RS" b="1" dirty="0">
                <a:solidFill>
                  <a:srgbClr val="FF0000"/>
                </a:solidFill>
                <a:latin typeface="Arial" charset="0"/>
              </a:rPr>
              <a:t>летална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>
                <a:solidFill>
                  <a:srgbClr val="FF0000"/>
                </a:solidFill>
                <a:latin typeface="Arial" charset="0"/>
              </a:rPr>
              <a:t>доза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>
                <a:solidFill>
                  <a:srgbClr val="FF0000"/>
                </a:solidFill>
                <a:latin typeface="Arial" charset="0"/>
              </a:rPr>
              <a:t>кофеина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>
                <a:solidFill>
                  <a:srgbClr val="FF0000"/>
                </a:solidFill>
                <a:latin typeface="Arial" charset="0"/>
              </a:rPr>
              <a:t>за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RS" b="1" dirty="0">
                <a:solidFill>
                  <a:srgbClr val="FF0000"/>
                </a:solidFill>
                <a:latin typeface="Arial" charset="0"/>
              </a:rPr>
              <a:t>човека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 3-10 </a:t>
            </a:r>
            <a:r>
              <a:rPr lang="sr-Cyrl-RS" b="1" dirty="0">
                <a:solidFill>
                  <a:srgbClr val="FF0000"/>
                </a:solidFill>
                <a:latin typeface="Arial" charset="0"/>
              </a:rPr>
              <a:t>г</a:t>
            </a:r>
            <a:r>
              <a:rPr lang="sr-Latn-CS" b="1" dirty="0">
                <a:solidFill>
                  <a:srgbClr val="FF0000"/>
                </a:solidFill>
                <a:latin typeface="Arial" charset="0"/>
              </a:rPr>
              <a:t>!</a:t>
            </a:r>
          </a:p>
          <a:p>
            <a:pPr>
              <a:spcBef>
                <a:spcPct val="50000"/>
              </a:spcBef>
            </a:pPr>
            <a:r>
              <a:rPr lang="sr-Cyrl-RS" b="1" dirty="0">
                <a:solidFill>
                  <a:schemeClr val="tx2"/>
                </a:solidFill>
              </a:rPr>
              <a:t>Иако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нити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један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од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званичних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фитотерапијских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приручника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не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наводи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кофеинске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дроге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као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средства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у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третману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хипотензије</a:t>
            </a:r>
            <a:r>
              <a:rPr lang="sr-Latn-CS" b="1" dirty="0">
                <a:solidFill>
                  <a:schemeClr val="tx2"/>
                </a:solidFill>
              </a:rPr>
              <a:t> , </a:t>
            </a:r>
            <a:r>
              <a:rPr lang="sr-Cyrl-RS" b="1" dirty="0">
                <a:solidFill>
                  <a:schemeClr val="tx2"/>
                </a:solidFill>
              </a:rPr>
              <a:t>у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народу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се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напици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од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ових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дрога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често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користе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за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симптоматско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побољшање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наглог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пада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крвног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притиска</a:t>
            </a:r>
            <a:r>
              <a:rPr lang="sr-Latn-CS" b="1" dirty="0">
                <a:solidFill>
                  <a:schemeClr val="tx2"/>
                </a:solidFill>
              </a:rPr>
              <a:t>.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endParaRPr lang="sr-Latn-CS" b="1" dirty="0">
              <a:solidFill>
                <a:schemeClr val="tx2"/>
              </a:solidFill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sr-Cyrl-RS" sz="3200" dirty="0"/>
              <a:t>Етарска</a:t>
            </a:r>
            <a:r>
              <a:rPr lang="sr-Latn-CS" sz="3200" dirty="0"/>
              <a:t> </a:t>
            </a:r>
            <a:r>
              <a:rPr lang="sr-Cyrl-RS" sz="3200" dirty="0"/>
              <a:t>уља</a:t>
            </a:r>
            <a:r>
              <a:rPr lang="sr-Latn-CS" sz="3200" dirty="0"/>
              <a:t> </a:t>
            </a:r>
            <a:r>
              <a:rPr lang="sr-Cyrl-RS" sz="3200" dirty="0"/>
              <a:t>у</a:t>
            </a:r>
            <a:r>
              <a:rPr lang="sr-Latn-CS" sz="3200" dirty="0"/>
              <a:t> </a:t>
            </a:r>
            <a:r>
              <a:rPr lang="sr-Cyrl-RS" sz="3200" dirty="0"/>
              <a:t>отклањању</a:t>
            </a:r>
            <a:r>
              <a:rPr lang="sr-Latn-CS" sz="3200" dirty="0"/>
              <a:t> </a:t>
            </a:r>
            <a:r>
              <a:rPr lang="sr-Cyrl-RS" sz="3200" dirty="0"/>
              <a:t>симптома</a:t>
            </a:r>
            <a:r>
              <a:rPr lang="sr-Latn-CS" sz="3200" dirty="0"/>
              <a:t> </a:t>
            </a:r>
            <a:r>
              <a:rPr lang="sr-Cyrl-RS" sz="3200" dirty="0"/>
              <a:t>хипотензије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79512" y="980728"/>
            <a:ext cx="6678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75" indent="-117475">
              <a:buFont typeface="Wingdings" pitchFamily="2" charset="2"/>
              <a:buChar char="§"/>
            </a:pPr>
            <a:r>
              <a:rPr lang="sr-Cyrl-RS" sz="2000" dirty="0"/>
              <a:t>Многе</a:t>
            </a:r>
            <a:r>
              <a:rPr lang="sr-Latn-CS" sz="2000" dirty="0"/>
              <a:t> </a:t>
            </a:r>
            <a:r>
              <a:rPr lang="sr-Cyrl-RS" sz="2000" dirty="0"/>
              <a:t>ароматичне</a:t>
            </a:r>
            <a:r>
              <a:rPr lang="sr-Latn-CS" sz="2000" dirty="0"/>
              <a:t> </a:t>
            </a:r>
            <a:r>
              <a:rPr lang="sr-Cyrl-RS" sz="2000" dirty="0"/>
              <a:t>биљке</a:t>
            </a:r>
            <a:r>
              <a:rPr lang="sr-Latn-CS" sz="2000" dirty="0"/>
              <a:t> </a:t>
            </a:r>
            <a:r>
              <a:rPr lang="sr-Cyrl-RS" sz="2000" dirty="0"/>
              <a:t>богате</a:t>
            </a:r>
            <a:r>
              <a:rPr lang="sr-Latn-CS" sz="2000" dirty="0"/>
              <a:t> </a:t>
            </a:r>
            <a:r>
              <a:rPr lang="sr-Cyrl-RS" sz="2000" dirty="0"/>
              <a:t>етарским</a:t>
            </a:r>
            <a:r>
              <a:rPr lang="sr-Latn-CS" sz="2000" dirty="0"/>
              <a:t> </a:t>
            </a:r>
            <a:r>
              <a:rPr lang="sr-Cyrl-RS" sz="2000" dirty="0"/>
              <a:t>уљима</a:t>
            </a:r>
            <a:r>
              <a:rPr lang="sr-Latn-CS" sz="2000" dirty="0"/>
              <a:t> </a:t>
            </a:r>
            <a:r>
              <a:rPr lang="sr-Cyrl-RS" sz="2000" dirty="0"/>
              <a:t>имају</a:t>
            </a:r>
            <a:r>
              <a:rPr lang="sr-Latn-CS" sz="2000" dirty="0"/>
              <a:t> </a:t>
            </a:r>
            <a:r>
              <a:rPr lang="sr-Cyrl-RS" sz="2000" b="1" dirty="0"/>
              <a:t>аналептичко</a:t>
            </a:r>
            <a:r>
              <a:rPr lang="sr-Latn-CS" sz="2000" dirty="0"/>
              <a:t> </a:t>
            </a:r>
            <a:r>
              <a:rPr lang="sr-Cyrl-RS" sz="2000" dirty="0"/>
              <a:t>дејство</a:t>
            </a:r>
            <a:r>
              <a:rPr lang="sr-Latn-CS" sz="2000" dirty="0"/>
              <a:t>.</a:t>
            </a:r>
          </a:p>
          <a:p>
            <a:pPr marL="117475" indent="-117475">
              <a:buFont typeface="Wingdings" pitchFamily="2" charset="2"/>
              <a:buChar char="§"/>
            </a:pPr>
            <a:r>
              <a:rPr lang="sr-Cyrl-RS" sz="2000" dirty="0"/>
              <a:t>Они</a:t>
            </a:r>
            <a:r>
              <a:rPr lang="sr-Latn-CS" sz="2000" dirty="0"/>
              <a:t> </a:t>
            </a:r>
            <a:r>
              <a:rPr lang="sr-Cyrl-RS" sz="2000" dirty="0"/>
              <a:t>стимулишу</a:t>
            </a:r>
            <a:r>
              <a:rPr lang="sr-Latn-CS" sz="2000" dirty="0"/>
              <a:t> </a:t>
            </a:r>
            <a:r>
              <a:rPr lang="sr-Cyrl-RS" sz="2000" dirty="0"/>
              <a:t>олфакторне</a:t>
            </a:r>
            <a:r>
              <a:rPr lang="sr-Latn-CS" sz="2000" dirty="0"/>
              <a:t> </a:t>
            </a:r>
            <a:r>
              <a:rPr lang="sr-Cyrl-RS" sz="2000" dirty="0"/>
              <a:t>нерве</a:t>
            </a:r>
            <a:r>
              <a:rPr lang="sr-Latn-CS" sz="2000" dirty="0"/>
              <a:t> </a:t>
            </a:r>
            <a:r>
              <a:rPr lang="sr-Cyrl-RS" sz="2000" dirty="0"/>
              <a:t>и</a:t>
            </a:r>
            <a:r>
              <a:rPr lang="sr-Latn-CS" sz="2000" dirty="0"/>
              <a:t> </a:t>
            </a:r>
            <a:r>
              <a:rPr lang="sr-Cyrl-RS" sz="2000" dirty="0"/>
              <a:t>сензорне</a:t>
            </a:r>
            <a:r>
              <a:rPr lang="sr-Latn-CS" sz="2000" dirty="0"/>
              <a:t> </a:t>
            </a:r>
            <a:r>
              <a:rPr lang="sr-Cyrl-RS" sz="2000" dirty="0"/>
              <a:t>завршетке</a:t>
            </a:r>
            <a:r>
              <a:rPr lang="sr-Latn-CS" sz="2000" dirty="0"/>
              <a:t> </a:t>
            </a:r>
            <a:r>
              <a:rPr lang="sr-Cyrl-RS" sz="2000" dirty="0"/>
              <a:t>тригеминалног</a:t>
            </a:r>
            <a:r>
              <a:rPr lang="sr-Latn-CS" sz="2000" dirty="0"/>
              <a:t> </a:t>
            </a:r>
            <a:r>
              <a:rPr lang="sr-Cyrl-RS" sz="2000" dirty="0"/>
              <a:t>нерва</a:t>
            </a:r>
            <a:r>
              <a:rPr lang="sr-Latn-CS" sz="2000" dirty="0"/>
              <a:t> </a:t>
            </a:r>
            <a:r>
              <a:rPr lang="sr-Cyrl-RS" sz="2000" dirty="0"/>
              <a:t>доводећи</a:t>
            </a:r>
            <a:r>
              <a:rPr lang="sr-Latn-CS" sz="2000" dirty="0"/>
              <a:t> </a:t>
            </a:r>
            <a:r>
              <a:rPr lang="sr-Cyrl-RS" sz="2000" dirty="0"/>
              <a:t>до</a:t>
            </a:r>
            <a:r>
              <a:rPr lang="sr-Latn-CS" sz="2000" dirty="0"/>
              <a:t> </a:t>
            </a:r>
            <a:r>
              <a:rPr lang="sr-Cyrl-RS" sz="2000" dirty="0"/>
              <a:t>стимулације</a:t>
            </a:r>
            <a:r>
              <a:rPr lang="sr-Latn-CS" sz="2000" dirty="0"/>
              <a:t> </a:t>
            </a:r>
            <a:r>
              <a:rPr lang="sr-Cyrl-RS" sz="2000" dirty="0"/>
              <a:t>респирације</a:t>
            </a:r>
            <a:r>
              <a:rPr lang="sr-Latn-CS" sz="2000" dirty="0"/>
              <a:t> </a:t>
            </a:r>
            <a:r>
              <a:rPr lang="sr-Cyrl-RS" sz="2000" dirty="0"/>
              <a:t>и</a:t>
            </a:r>
            <a:r>
              <a:rPr lang="sr-Latn-CS" sz="2000" dirty="0"/>
              <a:t> </a:t>
            </a:r>
            <a:r>
              <a:rPr lang="sr-Cyrl-RS" sz="2000" dirty="0"/>
              <a:t>циркулације</a:t>
            </a:r>
            <a:endParaRPr lang="sr-Latn-CS" sz="2000" dirty="0"/>
          </a:p>
          <a:p>
            <a:pPr marL="117475" indent="-117475">
              <a:buFont typeface="Wingdings" pitchFamily="2" charset="2"/>
              <a:buChar char="§"/>
            </a:pPr>
            <a:r>
              <a:rPr lang="sr-Cyrl-RS" sz="2000" dirty="0"/>
              <a:t>камфор</a:t>
            </a:r>
            <a:r>
              <a:rPr lang="sr-Latn-CS" sz="2000" dirty="0"/>
              <a:t> </a:t>
            </a:r>
            <a:r>
              <a:rPr lang="sr-Cyrl-RS" sz="2000" dirty="0"/>
              <a:t>- проблема</a:t>
            </a:r>
            <a:r>
              <a:rPr lang="sr-Latn-CS" sz="2000" dirty="0"/>
              <a:t> </a:t>
            </a:r>
            <a:r>
              <a:rPr lang="sr-Cyrl-RS" sz="2000" dirty="0"/>
              <a:t>проузрокованих</a:t>
            </a:r>
            <a:r>
              <a:rPr lang="sr-Latn-CS" sz="2000" dirty="0"/>
              <a:t> </a:t>
            </a:r>
            <a:r>
              <a:rPr lang="sr-Cyrl-RS" sz="2000" dirty="0"/>
              <a:t>хипотензијом</a:t>
            </a:r>
            <a:r>
              <a:rPr lang="sr-Latn-CS" sz="2000" dirty="0"/>
              <a:t>.</a:t>
            </a:r>
          </a:p>
          <a:p>
            <a:pPr marL="117475" indent="-117475">
              <a:buFont typeface="Wingdings" pitchFamily="2" charset="2"/>
              <a:buChar char="§"/>
            </a:pPr>
            <a:endParaRPr lang="sr-Latn-CS" sz="2000" dirty="0"/>
          </a:p>
          <a:p>
            <a:pPr marL="117475" indent="-117475">
              <a:buFont typeface="Wingdings" pitchFamily="2" charset="2"/>
              <a:buChar char="§"/>
            </a:pPr>
            <a:r>
              <a:rPr lang="sr-Cyrl-RS" sz="2000" b="1" dirty="0"/>
              <a:t>Камфор</a:t>
            </a:r>
            <a:r>
              <a:rPr lang="sr-Latn-CS" sz="2000" dirty="0"/>
              <a:t> </a:t>
            </a:r>
            <a:r>
              <a:rPr lang="sr-Cyrl-RS" sz="2000" dirty="0"/>
              <a:t>је</a:t>
            </a:r>
            <a:r>
              <a:rPr lang="sr-Latn-CS" sz="2000" dirty="0"/>
              <a:t> </a:t>
            </a:r>
            <a:r>
              <a:rPr lang="sr-Cyrl-RS" sz="2000" dirty="0"/>
              <a:t>монотерпенски</a:t>
            </a:r>
            <a:r>
              <a:rPr lang="sr-Latn-CS" sz="2000" dirty="0"/>
              <a:t> </a:t>
            </a:r>
            <a:r>
              <a:rPr lang="sr-Cyrl-RS" sz="2000" dirty="0"/>
              <a:t>бициклични</a:t>
            </a:r>
            <a:r>
              <a:rPr lang="sr-Latn-CS" sz="2000" dirty="0"/>
              <a:t> </a:t>
            </a:r>
            <a:r>
              <a:rPr lang="sr-Cyrl-RS" sz="2000" dirty="0"/>
              <a:t>кетон</a:t>
            </a:r>
            <a:r>
              <a:rPr lang="sr-Latn-CS" sz="2000" dirty="0"/>
              <a:t>. </a:t>
            </a:r>
          </a:p>
          <a:p>
            <a:pPr marL="117475" indent="-117475">
              <a:buFont typeface="Wingdings" pitchFamily="2" charset="2"/>
              <a:buChar char="§"/>
            </a:pPr>
            <a:r>
              <a:rPr lang="sr-Cyrl-RS" sz="2000" dirty="0"/>
              <a:t>Добија</a:t>
            </a:r>
            <a:r>
              <a:rPr lang="sr-Latn-CS" sz="2000" dirty="0"/>
              <a:t> </a:t>
            </a:r>
            <a:r>
              <a:rPr lang="sr-Cyrl-RS" sz="2000" dirty="0"/>
              <a:t>се</a:t>
            </a:r>
            <a:r>
              <a:rPr lang="sr-Latn-CS" sz="2000" dirty="0"/>
              <a:t> </a:t>
            </a:r>
            <a:r>
              <a:rPr lang="sr-Cyrl-RS" sz="2000" dirty="0"/>
              <a:t>из</a:t>
            </a:r>
            <a:r>
              <a:rPr lang="sr-Latn-CS" sz="2000" dirty="0"/>
              <a:t> </a:t>
            </a:r>
            <a:r>
              <a:rPr lang="sr-Cyrl-RS" sz="2000" dirty="0"/>
              <a:t>етарског</a:t>
            </a:r>
            <a:r>
              <a:rPr lang="sr-Latn-CS" sz="2000" dirty="0"/>
              <a:t> </a:t>
            </a:r>
            <a:r>
              <a:rPr lang="sr-Cyrl-RS" sz="2000" dirty="0"/>
              <a:t>уља</a:t>
            </a:r>
            <a:r>
              <a:rPr lang="sr-Latn-CS" sz="2000" dirty="0"/>
              <a:t> </a:t>
            </a:r>
            <a:r>
              <a:rPr lang="sr-Cyrl-RS" sz="2000" b="1" dirty="0"/>
              <a:t>камфоровца</a:t>
            </a:r>
            <a:r>
              <a:rPr lang="sr-Latn-CS" sz="2000" dirty="0"/>
              <a:t> (</a:t>
            </a:r>
            <a:r>
              <a:rPr lang="en-US" sz="2000" i="1" dirty="0" err="1"/>
              <a:t>Camphorae</a:t>
            </a:r>
            <a:r>
              <a:rPr lang="sr-Latn-CS" sz="2000" i="1" dirty="0"/>
              <a:t> </a:t>
            </a:r>
            <a:r>
              <a:rPr lang="en-US" sz="2000" i="1" dirty="0" err="1"/>
              <a:t>aetheroleum</a:t>
            </a:r>
            <a:r>
              <a:rPr lang="sr-Latn-CS" sz="2000" i="1" dirty="0"/>
              <a:t>, </a:t>
            </a:r>
            <a:r>
              <a:rPr lang="en-US" sz="2000" i="1" dirty="0" err="1"/>
              <a:t>Cinnamomum</a:t>
            </a:r>
            <a:r>
              <a:rPr lang="sr-Latn-CS" sz="2000" i="1" dirty="0"/>
              <a:t> </a:t>
            </a:r>
            <a:r>
              <a:rPr lang="en-US" sz="2000" i="1" dirty="0" err="1"/>
              <a:t>camphorata</a:t>
            </a:r>
            <a:r>
              <a:rPr lang="sr-Latn-CS" sz="2000" i="1" dirty="0"/>
              <a:t> </a:t>
            </a:r>
            <a:r>
              <a:rPr lang="sr-Latn-CS" sz="2000" dirty="0"/>
              <a:t>(</a:t>
            </a:r>
            <a:r>
              <a:rPr lang="en-US" sz="2000" dirty="0"/>
              <a:t>L</a:t>
            </a:r>
            <a:r>
              <a:rPr lang="sr-Latn-CS" sz="2000" dirty="0"/>
              <a:t>.)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Nees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</a:rPr>
              <a:t>et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Eberma</a:t>
            </a:r>
            <a:r>
              <a:rPr lang="sr-Latn-CS" sz="2000" dirty="0">
                <a:sym typeface="Wingdings" pitchFamily="2" charset="2"/>
              </a:rPr>
              <a:t>y</a:t>
            </a:r>
            <a:r>
              <a:rPr lang="en-US" sz="2000" dirty="0" err="1">
                <a:sym typeface="Wingdings" pitchFamily="2" charset="2"/>
              </a:rPr>
              <a:t>er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en-US" sz="2000" dirty="0" err="1">
                <a:sym typeface="Wingdings" pitchFamily="2" charset="2"/>
              </a:rPr>
              <a:t>Lauraceae</a:t>
            </a:r>
            <a:r>
              <a:rPr lang="sr-Latn-CS" sz="2000" dirty="0">
                <a:sym typeface="Wingdings" pitchFamily="2" charset="2"/>
              </a:rPr>
              <a:t>); </a:t>
            </a:r>
            <a:r>
              <a:rPr lang="sr-Cyrl-RS" sz="2000" dirty="0">
                <a:sym typeface="Wingdings" pitchFamily="2" charset="2"/>
              </a:rPr>
              <a:t>уље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добија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дестилацијом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воденом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паром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b="1" dirty="0">
                <a:sym typeface="Wingdings" pitchFamily="2" charset="2"/>
              </a:rPr>
              <a:t>коре</a:t>
            </a:r>
            <a:r>
              <a:rPr lang="sr-Latn-CS" sz="2000" b="1" dirty="0">
                <a:sym typeface="Wingdings" pitchFamily="2" charset="2"/>
              </a:rPr>
              <a:t> </a:t>
            </a:r>
            <a:r>
              <a:rPr lang="sr-Cyrl-RS" sz="2000" b="1" dirty="0">
                <a:sym typeface="Wingdings" pitchFamily="2" charset="2"/>
              </a:rPr>
              <a:t>дрвета</a:t>
            </a:r>
            <a:r>
              <a:rPr lang="sr-Latn-CS" sz="2000" dirty="0">
                <a:sym typeface="Wingdings" pitchFamily="2" charset="2"/>
              </a:rPr>
              <a:t>. </a:t>
            </a:r>
            <a:r>
              <a:rPr lang="sr-Cyrl-RS" sz="2000" dirty="0">
                <a:sym typeface="Wingdings" pitchFamily="2" charset="2"/>
              </a:rPr>
              <a:t>После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дестилације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sr-Cyrl-RS" sz="2000" dirty="0">
                <a:sym typeface="Wingdings" pitchFamily="2" charset="2"/>
              </a:rPr>
              <a:t>камфор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издваја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процесом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хлађења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sr-Cyrl-RS" sz="2000" dirty="0">
                <a:sym typeface="Wingdings" pitchFamily="2" charset="2"/>
              </a:rPr>
              <a:t>а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потом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пречишћава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процесом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сублимације</a:t>
            </a:r>
            <a:r>
              <a:rPr lang="sr-Latn-CS" sz="2000" dirty="0">
                <a:sym typeface="Wingdings" pitchFamily="2" charset="2"/>
              </a:rPr>
              <a:t>.</a:t>
            </a:r>
          </a:p>
          <a:p>
            <a:pPr marL="117475" indent="-117475">
              <a:buFont typeface="Wingdings" pitchFamily="2" charset="2"/>
              <a:buChar char="§"/>
            </a:pPr>
            <a:r>
              <a:rPr lang="sr-Cyrl-RS" sz="2000" dirty="0">
                <a:sym typeface="Wingdings" pitchFamily="2" charset="2"/>
              </a:rPr>
              <a:t>Долази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у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облику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безбојних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или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белих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кристала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sr-Cyrl-RS" sz="2000" dirty="0">
                <a:sym typeface="Wingdings" pitchFamily="2" charset="2"/>
              </a:rPr>
              <a:t>масног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опипа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sr-Cyrl-RS" sz="2000" dirty="0">
                <a:sym typeface="Wingdings" pitchFamily="2" charset="2"/>
              </a:rPr>
              <a:t>интензивног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мириса</a:t>
            </a:r>
            <a:r>
              <a:rPr lang="sr-Latn-CS" sz="2000" dirty="0">
                <a:sym typeface="Wingdings" pitchFamily="2" charset="2"/>
              </a:rPr>
              <a:t> , </a:t>
            </a:r>
            <a:r>
              <a:rPr lang="sr-Cyrl-RS" sz="2000" dirty="0">
                <a:sym typeface="Wingdings" pitchFamily="2" charset="2"/>
              </a:rPr>
              <a:t>горког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укуса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који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хлади</a:t>
            </a:r>
            <a:r>
              <a:rPr lang="sr-Latn-CS" sz="2000" dirty="0">
                <a:sym typeface="Wingdings" pitchFamily="2" charset="2"/>
              </a:rPr>
              <a:t>.</a:t>
            </a:r>
          </a:p>
          <a:p>
            <a:pPr marL="117475" indent="-117475">
              <a:buFont typeface="Wingdings" pitchFamily="2" charset="2"/>
              <a:buChar char="§"/>
            </a:pPr>
            <a:r>
              <a:rPr lang="sr-Cyrl-RS" sz="2000" dirty="0">
                <a:sym typeface="Wingdings" pitchFamily="2" charset="2"/>
              </a:rPr>
              <a:t>Користи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као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антисептик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и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рубефацијенс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sr-Cyrl-RS" sz="2000" dirty="0">
                <a:sym typeface="Wingdings" pitchFamily="2" charset="2"/>
              </a:rPr>
              <a:t>те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као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аналептик</a:t>
            </a:r>
            <a:r>
              <a:rPr lang="sr-Latn-CS" sz="2000" dirty="0">
                <a:sym typeface="Wingdings" pitchFamily="2" charset="2"/>
              </a:rPr>
              <a:t>, </a:t>
            </a:r>
            <a:r>
              <a:rPr lang="sr-Cyrl-RS" sz="2000" dirty="0">
                <a:sym typeface="Wingdings" pitchFamily="2" charset="2"/>
              </a:rPr>
              <a:t>за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стимулацију</a:t>
            </a:r>
            <a:r>
              <a:rPr lang="sr-Latn-CS" sz="2000" dirty="0">
                <a:sym typeface="Wingdings" pitchFamily="2" charset="2"/>
              </a:rPr>
              <a:t> </a:t>
            </a:r>
            <a:r>
              <a:rPr lang="sr-Cyrl-RS" sz="2000" dirty="0">
                <a:sym typeface="Wingdings" pitchFamily="2" charset="2"/>
              </a:rPr>
              <a:t>дисања</a:t>
            </a:r>
            <a:r>
              <a:rPr lang="sr-Latn-CS" sz="2000" dirty="0">
                <a:sym typeface="Wingdings" pitchFamily="2" charset="2"/>
              </a:rPr>
              <a:t>.</a:t>
            </a:r>
            <a:endParaRPr lang="en-US" sz="2000" dirty="0"/>
          </a:p>
        </p:txBody>
      </p:sp>
      <p:pic>
        <p:nvPicPr>
          <p:cNvPr id="5" name="Picture 2" descr="C:\Documents and Settings\Korisnik\My Documents\My Pictures\Cinnamomum_camphora20050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052736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948264" y="3068960"/>
            <a:ext cx="150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/>
              <a:t>Камфоровац</a:t>
            </a:r>
            <a:endParaRPr lang="en-US" dirty="0"/>
          </a:p>
        </p:txBody>
      </p:sp>
      <p:pic>
        <p:nvPicPr>
          <p:cNvPr id="6146" name="Picture 2" descr="Image result for kamf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3565" y="3356992"/>
            <a:ext cx="2420435" cy="144015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380312" y="5157192"/>
            <a:ext cx="1019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/>
              <a:t>Камфор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620688"/>
          </a:xfrm>
        </p:spPr>
        <p:txBody>
          <a:bodyPr>
            <a:normAutofit/>
          </a:bodyPr>
          <a:lstStyle/>
          <a:p>
            <a:r>
              <a:rPr lang="sr-Cyrl-RS" sz="3200" dirty="0">
                <a:latin typeface="Arial" charset="0"/>
              </a:rPr>
              <a:t>Биљни</a:t>
            </a:r>
            <a:r>
              <a:rPr lang="sr-Latn-CS" sz="3200" dirty="0">
                <a:latin typeface="Arial" charset="0"/>
              </a:rPr>
              <a:t> </a:t>
            </a:r>
            <a:r>
              <a:rPr lang="sr-Cyrl-RS" sz="3200" dirty="0">
                <a:latin typeface="Arial" charset="0"/>
              </a:rPr>
              <a:t>антихипертезиви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0" y="620688"/>
            <a:ext cx="6012160" cy="559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sr-Cyrl-RS" sz="2400" dirty="0">
                <a:latin typeface="Arial" charset="0"/>
              </a:rPr>
              <a:t>У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земљама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Медитерана</a:t>
            </a:r>
            <a:r>
              <a:rPr lang="sr-Latn-CS" sz="2400" dirty="0">
                <a:latin typeface="Arial" charset="0"/>
              </a:rPr>
              <a:t>, </a:t>
            </a:r>
            <a:r>
              <a:rPr lang="sr-Cyrl-RS" sz="2400" dirty="0">
                <a:latin typeface="Arial" charset="0"/>
              </a:rPr>
              <a:t>екстракт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b="1" dirty="0">
                <a:latin typeface="Arial" charset="0"/>
              </a:rPr>
              <a:t>осушеног</a:t>
            </a:r>
            <a:r>
              <a:rPr lang="sr-Latn-CS" sz="2400" b="1" dirty="0">
                <a:latin typeface="Arial" charset="0"/>
              </a:rPr>
              <a:t> </a:t>
            </a:r>
            <a:r>
              <a:rPr lang="sr-Cyrl-RS" sz="2400" b="1" dirty="0">
                <a:latin typeface="Arial" charset="0"/>
              </a:rPr>
              <a:t>листа</a:t>
            </a:r>
            <a:r>
              <a:rPr lang="sr-Latn-CS" sz="2400" b="1" dirty="0">
                <a:latin typeface="Arial" charset="0"/>
              </a:rPr>
              <a:t> </a:t>
            </a:r>
            <a:r>
              <a:rPr lang="sr-Cyrl-RS" sz="2400" b="1" dirty="0">
                <a:latin typeface="Arial" charset="0"/>
              </a:rPr>
              <a:t>маслине</a:t>
            </a:r>
            <a:r>
              <a:rPr lang="sr-Latn-CS" sz="2400" dirty="0">
                <a:latin typeface="Arial" charset="0"/>
              </a:rPr>
              <a:t> (</a:t>
            </a:r>
            <a:r>
              <a:rPr lang="en-US" sz="2400" i="1" dirty="0" err="1">
                <a:latin typeface="Arial" charset="0"/>
              </a:rPr>
              <a:t>Olivae</a:t>
            </a:r>
            <a:r>
              <a:rPr lang="sr-Latn-CS" sz="2400" i="1" dirty="0">
                <a:latin typeface="Arial" charset="0"/>
              </a:rPr>
              <a:t> </a:t>
            </a:r>
            <a:r>
              <a:rPr lang="en-US" sz="2400" i="1" dirty="0">
                <a:latin typeface="Arial" charset="0"/>
              </a:rPr>
              <a:t>folium</a:t>
            </a:r>
            <a:r>
              <a:rPr lang="sr-Latn-CS" sz="2400" dirty="0">
                <a:latin typeface="Arial" charset="0"/>
              </a:rPr>
              <a:t>, </a:t>
            </a:r>
            <a:r>
              <a:rPr lang="en-US" sz="2400" i="1" dirty="0" err="1">
                <a:latin typeface="Arial" charset="0"/>
              </a:rPr>
              <a:t>Olea</a:t>
            </a:r>
            <a:r>
              <a:rPr lang="sr-Latn-CS" sz="2400" i="1" dirty="0">
                <a:latin typeface="Arial" charset="0"/>
              </a:rPr>
              <a:t> </a:t>
            </a:r>
            <a:r>
              <a:rPr lang="en-US" sz="2400" i="1" dirty="0" err="1">
                <a:latin typeface="Arial" charset="0"/>
              </a:rPr>
              <a:t>europea</a:t>
            </a:r>
            <a:r>
              <a:rPr lang="sr-Latn-CS" sz="2400" dirty="0">
                <a:latin typeface="Arial" charset="0"/>
              </a:rPr>
              <a:t> </a:t>
            </a:r>
            <a:r>
              <a:rPr lang="en-US" sz="2400" dirty="0">
                <a:latin typeface="Arial" charset="0"/>
              </a:rPr>
              <a:t>L</a:t>
            </a:r>
            <a:r>
              <a:rPr lang="sr-Latn-CS" sz="2400" dirty="0">
                <a:latin typeface="Arial" charset="0"/>
              </a:rPr>
              <a:t>., </a:t>
            </a:r>
            <a:r>
              <a:rPr lang="en-US" sz="2400" dirty="0" err="1">
                <a:latin typeface="Arial" charset="0"/>
              </a:rPr>
              <a:t>Oleaceae</a:t>
            </a:r>
            <a:r>
              <a:rPr lang="sr-Latn-CS" sz="2400" dirty="0">
                <a:latin typeface="Arial" charset="0"/>
              </a:rPr>
              <a:t>) </a:t>
            </a:r>
            <a:r>
              <a:rPr lang="sr-Cyrl-RS" sz="2400" dirty="0">
                <a:latin typeface="Arial" charset="0"/>
              </a:rPr>
              <a:t>користи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се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у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лечењу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повишеног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крвног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притиска</a:t>
            </a:r>
            <a:r>
              <a:rPr lang="sr-Latn-CS" sz="2400" dirty="0"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sr-Cyrl-RS" sz="2400" dirty="0">
                <a:latin typeface="Arial" charset="0"/>
              </a:rPr>
              <a:t>Главни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активни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састојак</a:t>
            </a:r>
            <a:r>
              <a:rPr lang="sr-Latn-CS" sz="2400" dirty="0">
                <a:latin typeface="Arial" charset="0"/>
              </a:rPr>
              <a:t>: </a:t>
            </a:r>
            <a:r>
              <a:rPr lang="sr-Cyrl-RS" sz="2400" dirty="0">
                <a:latin typeface="Arial" charset="0"/>
              </a:rPr>
              <a:t>секоиридоид</a:t>
            </a:r>
            <a:r>
              <a:rPr lang="sr-Latn-CS" sz="2400" dirty="0">
                <a:latin typeface="Arial" charset="0"/>
              </a:rPr>
              <a:t>  </a:t>
            </a:r>
            <a:r>
              <a:rPr lang="sr-Cyrl-RS" sz="2400" b="1" dirty="0">
                <a:latin typeface="Arial" charset="0"/>
              </a:rPr>
              <a:t>олеуропеин</a:t>
            </a:r>
            <a:endParaRPr lang="sr-Latn-CS" sz="2400" b="1" dirty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</a:t>
            </a:r>
            <a:r>
              <a:rPr lang="sr-Cyrl-RS" sz="2400" dirty="0">
                <a:latin typeface="Arial" charset="0"/>
              </a:rPr>
              <a:t>Експериментално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утврђено</a:t>
            </a:r>
            <a:r>
              <a:rPr lang="sr-Latn-CS" sz="2400" dirty="0">
                <a:latin typeface="Arial" charset="0"/>
              </a:rPr>
              <a:t>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антихипертензивно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хипогликемијско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спазмолитичко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антиоксидативно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коронарно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вазодилатирајуће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диуретско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	- </a:t>
            </a:r>
            <a:r>
              <a:rPr lang="sr-Cyrl-RS" sz="2400" dirty="0">
                <a:latin typeface="Arial" charset="0"/>
              </a:rPr>
              <a:t>антипиретичко</a:t>
            </a:r>
            <a:r>
              <a:rPr lang="sr-Latn-CS" sz="2400" dirty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sr-Latn-CS" sz="2400" dirty="0">
                <a:latin typeface="Arial" charset="0"/>
              </a:rPr>
              <a:t>    </a:t>
            </a:r>
            <a:r>
              <a:rPr lang="sr-Cyrl-RS" sz="2400" dirty="0">
                <a:latin typeface="Arial" charset="0"/>
              </a:rPr>
              <a:t>Осим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код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повишеног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крвног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притиска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ова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дрога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традиционално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се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користи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као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диуретик</a:t>
            </a:r>
            <a:r>
              <a:rPr lang="sr-Latn-CS" sz="2400" dirty="0">
                <a:latin typeface="Arial" charset="0"/>
              </a:rPr>
              <a:t>, </a:t>
            </a:r>
            <a:r>
              <a:rPr lang="sr-Cyrl-RS" sz="2400" dirty="0">
                <a:latin typeface="Arial" charset="0"/>
              </a:rPr>
              <a:t>у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лечењу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дијабетеса</a:t>
            </a:r>
            <a:r>
              <a:rPr lang="sr-Latn-CS" sz="2400" dirty="0">
                <a:latin typeface="Arial" charset="0"/>
              </a:rPr>
              <a:t>, </a:t>
            </a:r>
            <a:r>
              <a:rPr lang="sr-Cyrl-RS" sz="2400" dirty="0">
                <a:latin typeface="Arial" charset="0"/>
              </a:rPr>
              <a:t>гихта</a:t>
            </a:r>
            <a:r>
              <a:rPr lang="sr-Latn-CS" sz="2400" dirty="0">
                <a:latin typeface="Arial" charset="0"/>
              </a:rPr>
              <a:t>, </a:t>
            </a:r>
            <a:r>
              <a:rPr lang="sr-Cyrl-RS" sz="2400" dirty="0">
                <a:latin typeface="Arial" charset="0"/>
              </a:rPr>
              <a:t>повишене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телесне</a:t>
            </a:r>
            <a:r>
              <a:rPr lang="sr-Latn-CS" sz="2400" dirty="0">
                <a:latin typeface="Arial" charset="0"/>
              </a:rPr>
              <a:t> </a:t>
            </a:r>
            <a:r>
              <a:rPr lang="sr-Cyrl-RS" sz="2400" dirty="0">
                <a:latin typeface="Arial" charset="0"/>
              </a:rPr>
              <a:t>температуре</a:t>
            </a:r>
            <a:r>
              <a:rPr lang="sr-Latn-CS" sz="2400" dirty="0">
                <a:latin typeface="Arial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7020272" y="1916832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>
                <a:latin typeface="Arial" charset="0"/>
              </a:rPr>
              <a:t>олеуропеин</a:t>
            </a:r>
            <a:endParaRPr lang="sr-Latn-CS" sz="2000" dirty="0">
              <a:latin typeface="Arial" charset="0"/>
            </a:endParaRPr>
          </a:p>
        </p:txBody>
      </p:sp>
      <p:pic>
        <p:nvPicPr>
          <p:cNvPr id="5122" name="Picture 2" descr="Image resu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8202" y="2132856"/>
            <a:ext cx="380579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r>
              <a:rPr lang="sr-Cyrl-RS" sz="3200" dirty="0">
                <a:latin typeface="Arial" charset="0"/>
              </a:rPr>
              <a:t>Бели</a:t>
            </a:r>
            <a:r>
              <a:rPr lang="sr-Latn-CS" sz="3200" dirty="0">
                <a:latin typeface="Arial" charset="0"/>
              </a:rPr>
              <a:t> </a:t>
            </a:r>
            <a:r>
              <a:rPr lang="sr-Cyrl-RS" sz="3200" dirty="0">
                <a:latin typeface="Arial" charset="0"/>
              </a:rPr>
              <a:t>лук</a:t>
            </a:r>
            <a:r>
              <a:rPr lang="sr-Latn-CS" sz="3200" dirty="0">
                <a:latin typeface="Arial" charset="0"/>
              </a:rPr>
              <a:t> </a:t>
            </a:r>
            <a:r>
              <a:rPr lang="sr-Cyrl-RS" sz="3200" dirty="0">
                <a:latin typeface="Arial" charset="0"/>
              </a:rPr>
              <a:t>као</a:t>
            </a:r>
            <a:r>
              <a:rPr lang="sr-Latn-CS" sz="3200" dirty="0">
                <a:latin typeface="Arial" charset="0"/>
              </a:rPr>
              <a:t> </a:t>
            </a:r>
            <a:r>
              <a:rPr lang="sr-Cyrl-RS" sz="3200" dirty="0">
                <a:latin typeface="Arial" charset="0"/>
              </a:rPr>
              <a:t>антихипертензив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54158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b="1" i="1" dirty="0" err="1">
                <a:latin typeface="Arial" charset="0"/>
              </a:rPr>
              <a:t>Alii</a:t>
            </a:r>
            <a:r>
              <a:rPr lang="sr-Latn-CS" sz="2800" b="1" i="1" dirty="0">
                <a:latin typeface="Arial" charset="0"/>
              </a:rPr>
              <a:t> </a:t>
            </a:r>
            <a:r>
              <a:rPr lang="en-US" sz="2800" b="1" i="1" dirty="0" err="1">
                <a:latin typeface="Arial" charset="0"/>
              </a:rPr>
              <a:t>sativi</a:t>
            </a:r>
            <a:r>
              <a:rPr lang="sr-Latn-CS" sz="2800" b="1" i="1" dirty="0">
                <a:latin typeface="Arial" charset="0"/>
              </a:rPr>
              <a:t> </a:t>
            </a:r>
            <a:r>
              <a:rPr lang="en-US" sz="2800" b="1" i="1" dirty="0" err="1">
                <a:latin typeface="Arial" charset="0"/>
              </a:rPr>
              <a:t>bulbus</a:t>
            </a:r>
            <a:r>
              <a:rPr lang="sr-Latn-CS" sz="2800" b="1" dirty="0">
                <a:latin typeface="Arial" charset="0"/>
              </a:rPr>
              <a:t> </a:t>
            </a:r>
            <a:r>
              <a:rPr lang="sr-Latn-CS" sz="2800" dirty="0">
                <a:latin typeface="Arial" charset="0"/>
              </a:rPr>
              <a:t>– </a:t>
            </a:r>
            <a:r>
              <a:rPr lang="sr-Cyrl-RS" sz="2800" dirty="0">
                <a:latin typeface="Arial" charset="0"/>
              </a:rPr>
              <a:t>чено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белог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лука</a:t>
            </a:r>
            <a:r>
              <a:rPr lang="sr-Latn-CS" sz="2800" dirty="0">
                <a:latin typeface="Arial" charset="0"/>
              </a:rPr>
              <a:t> (</a:t>
            </a:r>
            <a:r>
              <a:rPr lang="en-US" sz="2800" b="1" i="1" dirty="0" err="1">
                <a:latin typeface="Arial" charset="0"/>
              </a:rPr>
              <a:t>Alium</a:t>
            </a:r>
            <a:r>
              <a:rPr lang="sr-Latn-CS" sz="2800" b="1" i="1" dirty="0">
                <a:latin typeface="Arial" charset="0"/>
              </a:rPr>
              <a:t> </a:t>
            </a:r>
            <a:r>
              <a:rPr lang="en-US" sz="2800" b="1" i="1" dirty="0" err="1">
                <a:latin typeface="Arial" charset="0"/>
              </a:rPr>
              <a:t>sativum</a:t>
            </a:r>
            <a:r>
              <a:rPr lang="sr-Latn-CS" sz="2800" b="1" dirty="0">
                <a:latin typeface="Arial" charset="0"/>
              </a:rPr>
              <a:t> </a:t>
            </a:r>
            <a:r>
              <a:rPr lang="en-US" sz="2800" b="1" dirty="0">
                <a:latin typeface="Arial" charset="0"/>
              </a:rPr>
              <a:t>L</a:t>
            </a:r>
            <a:r>
              <a:rPr lang="sr-Latn-CS" sz="2800" b="1" dirty="0">
                <a:latin typeface="Arial" charset="0"/>
              </a:rPr>
              <a:t>., </a:t>
            </a:r>
            <a:r>
              <a:rPr lang="en-US" sz="2800" b="1" dirty="0" err="1">
                <a:latin typeface="Arial" charset="0"/>
              </a:rPr>
              <a:t>Alliaceae</a:t>
            </a:r>
            <a:r>
              <a:rPr lang="sr-Latn-CS" sz="2800" dirty="0">
                <a:latin typeface="Arial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sr-Cyrl-RS" sz="2800" dirty="0">
                <a:latin typeface="Arial" charset="0"/>
              </a:rPr>
              <a:t>Као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дрога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користи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се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свежа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или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осушена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луковица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гајених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биљака</a:t>
            </a:r>
            <a:endParaRPr lang="sr-Latn-CS" sz="2800" dirty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RS" sz="2800" b="1" dirty="0">
                <a:latin typeface="Arial" charset="0"/>
              </a:rPr>
              <a:t>Сумпорна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једињења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делују</a:t>
            </a:r>
            <a:r>
              <a:rPr lang="sr-Latn-CS" sz="2800" dirty="0">
                <a:latin typeface="Arial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Arial" charset="0"/>
                <a:cs typeface="Arial" charset="0"/>
              </a:rPr>
              <a:t>	- </a:t>
            </a:r>
            <a:r>
              <a:rPr lang="sr-Cyrl-RS" sz="2800" dirty="0">
                <a:latin typeface="Arial" charset="0"/>
                <a:cs typeface="Arial" charset="0"/>
              </a:rPr>
              <a:t>антимикробно</a:t>
            </a:r>
            <a:endParaRPr lang="sr-Latn-CS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Arial" charset="0"/>
                <a:cs typeface="Arial" charset="0"/>
              </a:rPr>
              <a:t>	- </a:t>
            </a:r>
            <a:r>
              <a:rPr lang="sr-Cyrl-RS" sz="2800" dirty="0">
                <a:latin typeface="Arial" charset="0"/>
                <a:cs typeface="Arial" charset="0"/>
              </a:rPr>
              <a:t>хиполипидемијски</a:t>
            </a:r>
            <a:endParaRPr lang="sr-Latn-CS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Arial" charset="0"/>
                <a:cs typeface="Arial" charset="0"/>
              </a:rPr>
              <a:t>	- </a:t>
            </a:r>
            <a:r>
              <a:rPr lang="sr-Cyrl-RS" sz="2800" dirty="0">
                <a:latin typeface="Arial" charset="0"/>
                <a:cs typeface="Arial" charset="0"/>
              </a:rPr>
              <a:t>антитромбоцитно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фибринолитички</a:t>
            </a:r>
            <a:endParaRPr lang="sr-Latn-CS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Arial" charset="0"/>
                <a:cs typeface="Arial" charset="0"/>
              </a:rPr>
              <a:t>	- </a:t>
            </a:r>
            <a:r>
              <a:rPr lang="sr-Cyrl-RS" sz="2800" dirty="0">
                <a:latin typeface="Arial" charset="0"/>
                <a:cs typeface="Arial" charset="0"/>
              </a:rPr>
              <a:t>антихипертензивно</a:t>
            </a:r>
            <a:endParaRPr lang="sr-Latn-CS" sz="2800" dirty="0">
              <a:latin typeface="Arial" charset="0"/>
              <a:cs typeface="Arial" charset="0"/>
            </a:endParaRPr>
          </a:p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сумпорна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до хиперполаризације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васкуларних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ћелија глатке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мускулатуре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резултује вазодилатацијом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конц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интрацелуларног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Ca++)</a:t>
            </a:r>
          </a:p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сумпорна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снижавају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повишену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концентрацију триглицерида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инхибирају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холестерола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делују антимикробно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бактерицидно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фунгицидно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ајоени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инхибирају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липооксигеназа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појачавају фибринолизу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агрегацију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тромбоцита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7" descr="garli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916832"/>
            <a:ext cx="190770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sr-Cyrl-RS" sz="5400" b="1" dirty="0"/>
              <a:t>Биљне</a:t>
            </a:r>
            <a:r>
              <a:rPr lang="sr-Latn-CS" sz="5400" b="1" dirty="0"/>
              <a:t> </a:t>
            </a:r>
            <a:r>
              <a:rPr lang="sr-Cyrl-RS" sz="5400" b="1" dirty="0"/>
              <a:t>дроге</a:t>
            </a:r>
            <a:r>
              <a:rPr lang="sr-Latn-CS" sz="5400" b="1" dirty="0"/>
              <a:t> </a:t>
            </a:r>
            <a:r>
              <a:rPr lang="sr-Cyrl-RS" sz="5400" b="1" dirty="0"/>
              <a:t>и</a:t>
            </a:r>
            <a:r>
              <a:rPr lang="sr-Latn-CS" sz="5400" b="1" dirty="0"/>
              <a:t> </a:t>
            </a:r>
            <a:r>
              <a:rPr lang="sr-Cyrl-RS" sz="5400" b="1" dirty="0"/>
              <a:t>КВ</a:t>
            </a:r>
            <a:r>
              <a:rPr lang="sr-Latn-CS" sz="5400" b="1" dirty="0"/>
              <a:t> </a:t>
            </a:r>
            <a:r>
              <a:rPr lang="sr-Cyrl-RS" sz="5400" b="1" dirty="0"/>
              <a:t>болести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8686800" cy="5487888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sr-Cyrl-RS" sz="3200" dirty="0"/>
              <a:t>У</a:t>
            </a:r>
            <a:r>
              <a:rPr lang="sr-Latn-CS" sz="3200" dirty="0"/>
              <a:t> </a:t>
            </a:r>
            <a:r>
              <a:rPr lang="sr-Cyrl-RS" sz="3200" dirty="0"/>
              <a:t>складу</a:t>
            </a:r>
            <a:r>
              <a:rPr lang="sr-Latn-CS" sz="3200" dirty="0"/>
              <a:t> </a:t>
            </a:r>
            <a:r>
              <a:rPr lang="sr-Cyrl-RS" sz="3200" dirty="0"/>
              <a:t>са</a:t>
            </a:r>
            <a:r>
              <a:rPr lang="sr-Latn-CS" sz="3200" dirty="0"/>
              <a:t> </a:t>
            </a:r>
            <a:r>
              <a:rPr lang="sr-Cyrl-RS" sz="3200" dirty="0"/>
              <a:t>принципима</a:t>
            </a:r>
            <a:r>
              <a:rPr lang="sr-Latn-CS" sz="3200" dirty="0"/>
              <a:t> </a:t>
            </a:r>
            <a:r>
              <a:rPr lang="sr-Cyrl-RS" sz="3200" dirty="0"/>
              <a:t>рационалне</a:t>
            </a:r>
            <a:r>
              <a:rPr lang="sr-Latn-CS" sz="3200" dirty="0"/>
              <a:t> </a:t>
            </a:r>
            <a:r>
              <a:rPr lang="sr-Cyrl-RS" sz="3200" dirty="0"/>
              <a:t>фитотерапије</a:t>
            </a:r>
            <a:r>
              <a:rPr lang="sr-Latn-CS" sz="3200" dirty="0"/>
              <a:t> </a:t>
            </a:r>
          </a:p>
          <a:p>
            <a:pPr marL="0" indent="0">
              <a:buNone/>
              <a:defRPr/>
            </a:pPr>
            <a:r>
              <a:rPr lang="sr-Latn-CS" sz="3200" b="1" dirty="0"/>
              <a:t>(</a:t>
            </a:r>
            <a:r>
              <a:rPr lang="sr-Cyrl-RS" sz="3200" b="1" dirty="0">
                <a:solidFill>
                  <a:schemeClr val="hlink"/>
                </a:solidFill>
              </a:rPr>
              <a:t>примена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биљних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лекова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дефинисаног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и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стандардног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квалитета</a:t>
            </a:r>
            <a:r>
              <a:rPr lang="sr-Latn-CS" sz="3200" b="1" dirty="0">
                <a:solidFill>
                  <a:schemeClr val="hlink"/>
                </a:solidFill>
              </a:rPr>
              <a:t>, </a:t>
            </a:r>
            <a:r>
              <a:rPr lang="sr-Cyrl-RS" sz="3200" b="1" dirty="0">
                <a:solidFill>
                  <a:schemeClr val="hlink"/>
                </a:solidFill>
              </a:rPr>
              <a:t>проверене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и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потврђене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ефикасности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и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безбедности</a:t>
            </a:r>
            <a:r>
              <a:rPr lang="sr-Latn-CS" sz="3200" b="1" dirty="0">
                <a:solidFill>
                  <a:schemeClr val="hlink"/>
                </a:solidFill>
              </a:rPr>
              <a:t>, </a:t>
            </a:r>
            <a:r>
              <a:rPr lang="sr-Cyrl-RS" sz="3200" b="1" dirty="0">
                <a:solidFill>
                  <a:schemeClr val="hlink"/>
                </a:solidFill>
              </a:rPr>
              <a:t>дозно</a:t>
            </a:r>
            <a:r>
              <a:rPr lang="sr-Latn-CS" sz="3200" b="1" dirty="0">
                <a:solidFill>
                  <a:schemeClr val="hlink"/>
                </a:solidFill>
              </a:rPr>
              <a:t>-</a:t>
            </a:r>
            <a:r>
              <a:rPr lang="sr-Cyrl-RS" sz="3200" b="1" dirty="0">
                <a:solidFill>
                  <a:schemeClr val="hlink"/>
                </a:solidFill>
              </a:rPr>
              <a:t>зависног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терапијског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ефекта</a:t>
            </a:r>
            <a:r>
              <a:rPr lang="sr-Latn-CS" sz="3200" b="1" dirty="0"/>
              <a:t>)</a:t>
            </a:r>
            <a:r>
              <a:rPr lang="en-US" sz="3200" b="1" dirty="0"/>
              <a:t> </a:t>
            </a:r>
            <a:r>
              <a:rPr lang="sr-Cyrl-RS" sz="3200" dirty="0"/>
              <a:t>утврђено</a:t>
            </a:r>
            <a:r>
              <a:rPr lang="en-US" sz="3200" dirty="0"/>
              <a:t> </a:t>
            </a:r>
            <a:r>
              <a:rPr lang="sr-Cyrl-RS" sz="3200" dirty="0"/>
              <a:t>је</a:t>
            </a:r>
            <a:r>
              <a:rPr lang="en-US" sz="3200" dirty="0"/>
              <a:t> </a:t>
            </a:r>
            <a:r>
              <a:rPr lang="sr-Cyrl-RS" sz="3200" dirty="0"/>
              <a:t>да</a:t>
            </a:r>
            <a:r>
              <a:rPr lang="sr-Latn-CS" sz="3200" dirty="0"/>
              <a:t> </a:t>
            </a:r>
            <a:r>
              <a:rPr lang="sr-Cyrl-RS" sz="3200" dirty="0"/>
              <a:t>се</a:t>
            </a:r>
            <a:r>
              <a:rPr lang="sr-Latn-CS" sz="3200" dirty="0"/>
              <a:t> </a:t>
            </a:r>
            <a:r>
              <a:rPr lang="sr-Cyrl-RS" sz="3200" dirty="0"/>
              <a:t>поједине</a:t>
            </a:r>
            <a:r>
              <a:rPr lang="sr-Latn-CS" sz="3200" dirty="0"/>
              <a:t> </a:t>
            </a:r>
            <a:r>
              <a:rPr lang="sr-Cyrl-RS" sz="3200" dirty="0"/>
              <a:t>биљне</a:t>
            </a:r>
            <a:r>
              <a:rPr lang="sr-Latn-CS" sz="3200" dirty="0"/>
              <a:t> </a:t>
            </a:r>
            <a:r>
              <a:rPr lang="sr-Cyrl-RS" sz="3200" dirty="0"/>
              <a:t>дроге</a:t>
            </a:r>
            <a:r>
              <a:rPr lang="sr-Latn-CS" sz="3200" dirty="0"/>
              <a:t> </a:t>
            </a:r>
            <a:r>
              <a:rPr lang="sr-Cyrl-RS" sz="3200" dirty="0"/>
              <a:t>могу</a:t>
            </a:r>
            <a:r>
              <a:rPr lang="en-US" sz="3200" dirty="0"/>
              <a:t> </a:t>
            </a:r>
            <a:r>
              <a:rPr lang="sr-Cyrl-RS" sz="3200" dirty="0"/>
              <a:t>користити</a:t>
            </a:r>
            <a:r>
              <a:rPr lang="sr-Latn-CS" sz="3200" dirty="0"/>
              <a:t> </a:t>
            </a:r>
            <a:r>
              <a:rPr lang="sr-Cyrl-RS" sz="3200" dirty="0"/>
              <a:t>у</a:t>
            </a:r>
            <a:r>
              <a:rPr lang="sr-Latn-CS" sz="3200" dirty="0"/>
              <a:t> </a:t>
            </a:r>
            <a:r>
              <a:rPr lang="sr-Cyrl-RS" sz="3200" dirty="0"/>
              <a:t>превенцији</a:t>
            </a:r>
            <a:r>
              <a:rPr lang="sr-Latn-CS" sz="3200" dirty="0"/>
              <a:t> </a:t>
            </a:r>
            <a:r>
              <a:rPr lang="sr-Cyrl-RS" sz="3200" dirty="0"/>
              <a:t>и</a:t>
            </a:r>
            <a:r>
              <a:rPr lang="sr-Latn-CS" sz="3200" dirty="0"/>
              <a:t> </a:t>
            </a:r>
            <a:r>
              <a:rPr lang="sr-Cyrl-RS" sz="3200" dirty="0"/>
              <a:t>лечењу</a:t>
            </a:r>
            <a:r>
              <a:rPr lang="sr-Latn-CS" sz="3200" dirty="0"/>
              <a:t> </a:t>
            </a:r>
            <a:r>
              <a:rPr lang="sr-Cyrl-RS" sz="3200" dirty="0"/>
              <a:t>благих</a:t>
            </a:r>
            <a:r>
              <a:rPr lang="sr-Latn-CS" sz="3200" dirty="0"/>
              <a:t> </a:t>
            </a:r>
            <a:r>
              <a:rPr lang="sr-Cyrl-RS" sz="3200" dirty="0"/>
              <a:t>облика</a:t>
            </a:r>
            <a:r>
              <a:rPr lang="sr-Latn-CS" sz="3200" dirty="0"/>
              <a:t> </a:t>
            </a:r>
            <a:r>
              <a:rPr lang="sr-Cyrl-RS" sz="3200" dirty="0"/>
              <a:t>инсуфицијенције</a:t>
            </a:r>
            <a:r>
              <a:rPr lang="sr-Latn-CS" sz="3200" dirty="0"/>
              <a:t> </a:t>
            </a:r>
            <a:r>
              <a:rPr lang="sr-Cyrl-RS" sz="3200" dirty="0"/>
              <a:t>срца</a:t>
            </a:r>
            <a:r>
              <a:rPr lang="sr-Latn-CS" sz="3200" dirty="0"/>
              <a:t>, </a:t>
            </a:r>
            <a:r>
              <a:rPr lang="sr-Cyrl-RS" sz="3200" dirty="0"/>
              <a:t>атеросклерозе</a:t>
            </a:r>
            <a:r>
              <a:rPr lang="sr-Latn-CS" sz="3200" dirty="0"/>
              <a:t>, </a:t>
            </a:r>
            <a:r>
              <a:rPr lang="sr-Cyrl-RS" sz="3200" dirty="0"/>
              <a:t>оклузивне</a:t>
            </a:r>
            <a:r>
              <a:rPr lang="sr-Latn-CS" sz="3200" dirty="0"/>
              <a:t> </a:t>
            </a:r>
            <a:r>
              <a:rPr lang="sr-Cyrl-RS" sz="3200" dirty="0"/>
              <a:t>болести</a:t>
            </a:r>
            <a:r>
              <a:rPr lang="sr-Latn-CS" sz="3200" dirty="0"/>
              <a:t> </a:t>
            </a:r>
            <a:r>
              <a:rPr lang="sr-Cyrl-RS" sz="3200" dirty="0"/>
              <a:t>периферних</a:t>
            </a:r>
            <a:r>
              <a:rPr lang="sr-Latn-CS" sz="3200" dirty="0"/>
              <a:t> </a:t>
            </a:r>
            <a:r>
              <a:rPr lang="sr-Cyrl-RS" sz="3200" dirty="0"/>
              <a:t>артерија</a:t>
            </a:r>
            <a:r>
              <a:rPr lang="sr-Latn-CS" sz="3200" dirty="0"/>
              <a:t> </a:t>
            </a:r>
            <a:r>
              <a:rPr lang="sr-Cyrl-RS" sz="3200" dirty="0"/>
              <a:t>и</a:t>
            </a:r>
            <a:r>
              <a:rPr lang="sr-Latn-CS" sz="3200" dirty="0"/>
              <a:t> </a:t>
            </a:r>
            <a:r>
              <a:rPr lang="sr-Cyrl-RS" sz="3200" dirty="0"/>
              <a:t>у</a:t>
            </a:r>
            <a:r>
              <a:rPr lang="sr-Latn-CS" sz="3200" dirty="0"/>
              <a:t> </a:t>
            </a:r>
            <a:r>
              <a:rPr lang="sr-Cyrl-RS" sz="3200" dirty="0"/>
              <a:t>симптоматском</a:t>
            </a:r>
            <a:r>
              <a:rPr lang="sr-Latn-CS" sz="3200" dirty="0"/>
              <a:t> </a:t>
            </a:r>
            <a:r>
              <a:rPr lang="sr-Cyrl-RS" sz="3200" dirty="0"/>
              <a:t>третману</a:t>
            </a:r>
            <a:r>
              <a:rPr lang="sr-Latn-CS" sz="3200" dirty="0"/>
              <a:t> </a:t>
            </a:r>
            <a:r>
              <a:rPr lang="sr-Cyrl-RS" sz="3200" dirty="0"/>
              <a:t>хроничне</a:t>
            </a:r>
            <a:r>
              <a:rPr lang="sr-Latn-CS" sz="3200" dirty="0"/>
              <a:t> </a:t>
            </a:r>
            <a:r>
              <a:rPr lang="sr-Cyrl-RS" sz="3200" dirty="0"/>
              <a:t>венске</a:t>
            </a:r>
            <a:r>
              <a:rPr lang="sr-Latn-CS" sz="3200" dirty="0"/>
              <a:t> </a:t>
            </a:r>
            <a:r>
              <a:rPr lang="sr-Cyrl-RS" sz="3200" dirty="0"/>
              <a:t>инсуфицијенције</a:t>
            </a:r>
            <a:r>
              <a:rPr lang="sr-Latn-CS" sz="3200" dirty="0"/>
              <a:t>.</a:t>
            </a:r>
            <a:endParaRPr lang="en-US" sz="3200" dirty="0"/>
          </a:p>
          <a:p>
            <a:endParaRPr lang="en-US" sz="32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8686800" cy="61359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sr-Latn-CS" sz="2800" dirty="0">
                <a:latin typeface="Arial" charset="0"/>
                <a:cs typeface="Arial" charset="0"/>
              </a:rPr>
              <a:t>8 </a:t>
            </a:r>
            <a:r>
              <a:rPr lang="sr-Cyrl-RS" sz="2800" dirty="0">
                <a:latin typeface="Arial" charset="0"/>
                <a:cs typeface="Arial" charset="0"/>
              </a:rPr>
              <a:t>студија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са</a:t>
            </a:r>
            <a:r>
              <a:rPr lang="sr-Latn-CS" sz="2800" dirty="0">
                <a:latin typeface="Arial" charset="0"/>
                <a:cs typeface="Arial" charset="0"/>
              </a:rPr>
              <a:t> 415 </a:t>
            </a:r>
            <a:r>
              <a:rPr lang="sr-Cyrl-RS" sz="2800" dirty="0">
                <a:latin typeface="Arial" charset="0"/>
                <a:cs typeface="Arial" charset="0"/>
              </a:rPr>
              <a:t>испитаника</a:t>
            </a:r>
            <a:endParaRPr lang="sr-Latn-CS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2800" dirty="0">
                <a:latin typeface="Arial" charset="0"/>
                <a:cs typeface="Arial" charset="0"/>
              </a:rPr>
              <a:t>Тестиран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ефекат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препарата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на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бази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спрашеног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сувог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чена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белог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лука</a:t>
            </a:r>
            <a:r>
              <a:rPr lang="sr-Latn-CS" sz="2800" dirty="0">
                <a:latin typeface="Arial" charset="0"/>
                <a:cs typeface="Arial" charset="0"/>
              </a:rPr>
              <a:t>, </a:t>
            </a:r>
            <a:r>
              <a:rPr lang="sr-Cyrl-RS" sz="2800" dirty="0">
                <a:latin typeface="Arial" charset="0"/>
                <a:cs typeface="Arial" charset="0"/>
              </a:rPr>
              <a:t>стандардизован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на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садржај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алицина</a:t>
            </a:r>
            <a:r>
              <a:rPr lang="sr-Latn-CS" sz="2800" dirty="0">
                <a:latin typeface="Arial" charset="0"/>
                <a:cs typeface="Arial" charset="0"/>
              </a:rPr>
              <a:t>, </a:t>
            </a:r>
            <a:r>
              <a:rPr lang="sr-Cyrl-RS" sz="2800" dirty="0">
                <a:latin typeface="Arial" charset="0"/>
                <a:cs typeface="Arial" charset="0"/>
              </a:rPr>
              <a:t>који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је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примењен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у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дози</a:t>
            </a:r>
            <a:r>
              <a:rPr lang="sr-Latn-CS" sz="2800" dirty="0">
                <a:latin typeface="Arial" charset="0"/>
                <a:cs typeface="Arial" charset="0"/>
              </a:rPr>
              <a:t> 600-900 </a:t>
            </a:r>
            <a:r>
              <a:rPr lang="sr-Cyrl-RS" sz="2800" dirty="0">
                <a:latin typeface="Arial" charset="0"/>
                <a:cs typeface="Arial" charset="0"/>
              </a:rPr>
              <a:t>мг</a:t>
            </a:r>
            <a:r>
              <a:rPr lang="sr-Latn-CS" sz="2800" dirty="0">
                <a:latin typeface="Arial" charset="0"/>
                <a:cs typeface="Arial" charset="0"/>
              </a:rPr>
              <a:t>/</a:t>
            </a:r>
            <a:r>
              <a:rPr lang="sr-Cyrl-RS" sz="2800" dirty="0">
                <a:latin typeface="Arial" charset="0"/>
                <a:cs typeface="Arial" charset="0"/>
              </a:rPr>
              <a:t>дан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током</a:t>
            </a:r>
            <a:r>
              <a:rPr lang="sr-Latn-CS" sz="2800" dirty="0">
                <a:latin typeface="Arial" charset="0"/>
                <a:cs typeface="Arial" charset="0"/>
              </a:rPr>
              <a:t> 4-5</a:t>
            </a:r>
            <a:r>
              <a:rPr lang="sr-Cyrl-RS" sz="2800" dirty="0">
                <a:latin typeface="Arial" charset="0"/>
                <a:cs typeface="Arial" charset="0"/>
              </a:rPr>
              <a:t>2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недеље</a:t>
            </a:r>
            <a:endParaRPr lang="sr-Latn-CS" sz="28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2800" dirty="0">
                <a:latin typeface="Arial" charset="0"/>
                <a:cs typeface="Arial" charset="0"/>
              </a:rPr>
              <a:t>Резултати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неуједначени</a:t>
            </a:r>
            <a:r>
              <a:rPr lang="sr-Latn-CS" sz="2800" dirty="0">
                <a:latin typeface="Arial" charset="0"/>
                <a:cs typeface="Arial" charset="0"/>
              </a:rPr>
              <a:t>, </a:t>
            </a:r>
            <a:r>
              <a:rPr lang="sr-Cyrl-RS" sz="2800" dirty="0">
                <a:latin typeface="Arial" charset="0"/>
                <a:cs typeface="Arial" charset="0"/>
              </a:rPr>
              <a:t>али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многе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студије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су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имале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мањкавости</a:t>
            </a:r>
            <a:r>
              <a:rPr lang="sr-Latn-CS" sz="2800" dirty="0">
                <a:latin typeface="Arial" charset="0"/>
                <a:cs typeface="Arial" charset="0"/>
              </a:rPr>
              <a:t> (</a:t>
            </a:r>
            <a:r>
              <a:rPr lang="sr-Cyrl-RS" sz="2800" dirty="0">
                <a:latin typeface="Arial" charset="0"/>
                <a:cs typeface="Arial" charset="0"/>
              </a:rPr>
              <a:t>нпр</a:t>
            </a:r>
            <a:r>
              <a:rPr lang="sr-Latn-CS" sz="2800" dirty="0">
                <a:latin typeface="Arial" charset="0"/>
                <a:cs typeface="Arial" charset="0"/>
              </a:rPr>
              <a:t>. </a:t>
            </a:r>
            <a:r>
              <a:rPr lang="sr-Cyrl-RS" sz="2800" dirty="0">
                <a:latin typeface="Arial" charset="0"/>
                <a:cs typeface="Arial" charset="0"/>
              </a:rPr>
              <a:t>у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само</a:t>
            </a:r>
            <a:r>
              <a:rPr lang="sr-Latn-CS" sz="2800" dirty="0">
                <a:latin typeface="Arial" charset="0"/>
                <a:cs typeface="Arial" charset="0"/>
              </a:rPr>
              <a:t> 3 </a:t>
            </a:r>
            <a:r>
              <a:rPr lang="sr-Cyrl-RS" sz="2800" dirty="0">
                <a:latin typeface="Arial" charset="0"/>
                <a:cs typeface="Arial" charset="0"/>
              </a:rPr>
              <a:t>студије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били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су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укључени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пацијенти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са</a:t>
            </a:r>
            <a:r>
              <a:rPr lang="sr-Latn-CS" sz="2800" dirty="0">
                <a:latin typeface="Arial" charset="0"/>
                <a:cs typeface="Arial" charset="0"/>
              </a:rPr>
              <a:t> </a:t>
            </a:r>
            <a:r>
              <a:rPr lang="sr-Cyrl-RS" sz="2800" dirty="0">
                <a:latin typeface="Arial" charset="0"/>
                <a:cs typeface="Arial" charset="0"/>
              </a:rPr>
              <a:t>хипертензијом</a:t>
            </a:r>
            <a:r>
              <a:rPr lang="sr-Latn-CS" sz="2800" dirty="0">
                <a:latin typeface="Arial" charset="0"/>
                <a:cs typeface="Arial" charset="0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sr-Cyrl-RS" sz="3200" b="1" dirty="0">
                <a:latin typeface="Arial" charset="0"/>
                <a:cs typeface="Arial" charset="0"/>
              </a:rPr>
              <a:t>Генерални</a:t>
            </a:r>
            <a:r>
              <a:rPr lang="sr-Latn-CS" sz="3200" b="1" dirty="0">
                <a:latin typeface="Arial" charset="0"/>
                <a:cs typeface="Arial" charset="0"/>
              </a:rPr>
              <a:t> </a:t>
            </a:r>
            <a:r>
              <a:rPr lang="sr-Cyrl-RS" sz="3200" b="1" dirty="0">
                <a:latin typeface="Arial" charset="0"/>
                <a:cs typeface="Arial" charset="0"/>
              </a:rPr>
              <a:t>закључак</a:t>
            </a:r>
            <a:r>
              <a:rPr lang="sr-Latn-CS" sz="3200" dirty="0">
                <a:latin typeface="Arial" charset="0"/>
                <a:cs typeface="Arial" charset="0"/>
              </a:rPr>
              <a:t>: </a:t>
            </a:r>
            <a:r>
              <a:rPr lang="sr-Cyrl-RS" sz="3200" dirty="0">
                <a:latin typeface="Arial" charset="0"/>
                <a:cs typeface="Arial" charset="0"/>
              </a:rPr>
              <a:t>Нема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довољно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конзистентних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резултата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који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би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подржали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примену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биљних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лекова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на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бази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белог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лука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у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третману</a:t>
            </a:r>
            <a:r>
              <a:rPr lang="sr-Latn-CS" sz="3200" dirty="0">
                <a:latin typeface="Arial" charset="0"/>
                <a:cs typeface="Arial" charset="0"/>
              </a:rPr>
              <a:t> </a:t>
            </a:r>
            <a:r>
              <a:rPr lang="sr-Cyrl-RS" sz="3200" dirty="0">
                <a:latin typeface="Arial" charset="0"/>
                <a:cs typeface="Arial" charset="0"/>
              </a:rPr>
              <a:t>хипертензије</a:t>
            </a:r>
            <a:endParaRPr lang="sr-Latn-CS" sz="3200" dirty="0">
              <a:latin typeface="Arial" charset="0"/>
              <a:cs typeface="Arial" charset="0"/>
            </a:endParaRPr>
          </a:p>
          <a:p>
            <a:endParaRPr lang="sr-Cyrl-RS" dirty="0"/>
          </a:p>
          <a:p>
            <a:pPr>
              <a:defRPr/>
            </a:pPr>
            <a:r>
              <a:rPr lang="sr-Cyrl-RS" dirty="0"/>
              <a:t>Установити</a:t>
            </a:r>
            <a:r>
              <a:rPr lang="sr-Latn-CS" dirty="0"/>
              <a:t> </a:t>
            </a:r>
            <a:r>
              <a:rPr lang="sr-Cyrl-RS" dirty="0"/>
              <a:t>да</a:t>
            </a:r>
            <a:r>
              <a:rPr lang="sr-Latn-CS" dirty="0"/>
              <a:t> </a:t>
            </a:r>
            <a:r>
              <a:rPr lang="sr-Cyrl-RS" dirty="0"/>
              <a:t>ли</a:t>
            </a:r>
            <a:r>
              <a:rPr lang="sr-Latn-CS" dirty="0"/>
              <a:t> </a:t>
            </a:r>
            <a:r>
              <a:rPr lang="sr-Cyrl-RS" dirty="0"/>
              <a:t>додатак</a:t>
            </a:r>
            <a:r>
              <a:rPr lang="sr-Latn-CS" dirty="0"/>
              <a:t> </a:t>
            </a:r>
            <a:r>
              <a:rPr lang="sr-Cyrl-RS" dirty="0"/>
              <a:t>белог</a:t>
            </a:r>
            <a:r>
              <a:rPr lang="sr-Latn-CS" dirty="0"/>
              <a:t> </a:t>
            </a:r>
            <a:r>
              <a:rPr lang="sr-Cyrl-RS" dirty="0"/>
              <a:t>лука</a:t>
            </a: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исхрани</a:t>
            </a:r>
            <a:r>
              <a:rPr lang="sr-Latn-CS" dirty="0"/>
              <a:t> </a:t>
            </a:r>
            <a:r>
              <a:rPr lang="sr-Cyrl-RS" dirty="0"/>
              <a:t>утиче</a:t>
            </a:r>
            <a:r>
              <a:rPr lang="sr-Latn-CS" dirty="0"/>
              <a:t> </a:t>
            </a:r>
            <a:r>
              <a:rPr lang="sr-Cyrl-RS" dirty="0"/>
              <a:t>на</a:t>
            </a:r>
            <a:r>
              <a:rPr lang="sr-Latn-CS" dirty="0"/>
              <a:t>:</a:t>
            </a:r>
          </a:p>
          <a:p>
            <a:pPr>
              <a:buNone/>
              <a:defRPr/>
            </a:pPr>
            <a:r>
              <a:rPr lang="sr-Latn-CS" dirty="0"/>
              <a:t>	-  </a:t>
            </a:r>
            <a:r>
              <a:rPr lang="sr-Cyrl-RS" dirty="0"/>
              <a:t>ниво</a:t>
            </a:r>
            <a:r>
              <a:rPr lang="sr-Latn-CS" dirty="0"/>
              <a:t> </a:t>
            </a:r>
            <a:r>
              <a:rPr lang="sr-Cyrl-RS" dirty="0"/>
              <a:t>ЛДЛ</a:t>
            </a:r>
            <a:r>
              <a:rPr lang="sr-Latn-CS" dirty="0"/>
              <a:t>-</a:t>
            </a:r>
            <a:r>
              <a:rPr lang="sr-Cyrl-RS" dirty="0"/>
              <a:t>холестерола</a:t>
            </a:r>
            <a:r>
              <a:rPr lang="sr-Latn-CS" dirty="0"/>
              <a:t> </a:t>
            </a:r>
            <a:r>
              <a:rPr lang="sr-Cyrl-RS" dirty="0"/>
              <a:t>и</a:t>
            </a:r>
            <a:r>
              <a:rPr lang="sr-Latn-CS" dirty="0"/>
              <a:t> </a:t>
            </a:r>
            <a:r>
              <a:rPr lang="sr-Cyrl-RS" dirty="0"/>
              <a:t>биомаркере</a:t>
            </a:r>
            <a:r>
              <a:rPr lang="sr-Latn-CS" dirty="0"/>
              <a:t> </a:t>
            </a:r>
            <a:r>
              <a:rPr lang="sr-Cyrl-RS" dirty="0"/>
              <a:t>окисидативног</a:t>
            </a:r>
            <a:r>
              <a:rPr lang="sr-Latn-CS" dirty="0"/>
              <a:t> </a:t>
            </a:r>
            <a:r>
              <a:rPr lang="sr-Cyrl-RS" dirty="0"/>
              <a:t>стреса</a:t>
            </a:r>
            <a:endParaRPr lang="sr-Latn-CS" dirty="0"/>
          </a:p>
          <a:p>
            <a:pPr>
              <a:buNone/>
              <a:defRPr/>
            </a:pPr>
            <a:r>
              <a:rPr lang="sr-Latn-CS" dirty="0"/>
              <a:t>	- </a:t>
            </a:r>
            <a:r>
              <a:rPr lang="sr-Cyrl-RS" dirty="0"/>
              <a:t>на</a:t>
            </a:r>
            <a:r>
              <a:rPr lang="sr-Latn-CS" dirty="0"/>
              <a:t> </a:t>
            </a:r>
            <a:r>
              <a:rPr lang="sr-Cyrl-RS" dirty="0"/>
              <a:t>вредности</a:t>
            </a:r>
            <a:r>
              <a:rPr lang="sr-Latn-CS" dirty="0"/>
              <a:t> </a:t>
            </a:r>
            <a:r>
              <a:rPr lang="sr-Cyrl-RS" dirty="0"/>
              <a:t>повишеног</a:t>
            </a:r>
            <a:r>
              <a:rPr lang="sr-Latn-CS" dirty="0"/>
              <a:t> </a:t>
            </a:r>
            <a:r>
              <a:rPr lang="sr-Cyrl-RS" dirty="0"/>
              <a:t>крвног</a:t>
            </a:r>
            <a:r>
              <a:rPr lang="sr-Latn-CS" dirty="0"/>
              <a:t> </a:t>
            </a:r>
            <a:r>
              <a:rPr lang="sr-Cyrl-RS" dirty="0"/>
              <a:t>притиска</a:t>
            </a:r>
            <a:r>
              <a:rPr lang="sr-Latn-CS" dirty="0"/>
              <a:t> </a:t>
            </a:r>
            <a:r>
              <a:rPr lang="sr-Cyrl-RS" dirty="0"/>
              <a:t>код</a:t>
            </a:r>
            <a:r>
              <a:rPr lang="sr-Latn-CS" dirty="0"/>
              <a:t> </a:t>
            </a:r>
            <a:r>
              <a:rPr lang="sr-Cyrl-RS" dirty="0"/>
              <a:t>особа</a:t>
            </a:r>
            <a:r>
              <a:rPr lang="sr-Latn-CS" dirty="0"/>
              <a:t> </a:t>
            </a:r>
            <a:r>
              <a:rPr lang="sr-Cyrl-RS" dirty="0"/>
              <a:t>са</a:t>
            </a:r>
            <a:r>
              <a:rPr lang="sr-Latn-CS" dirty="0"/>
              <a:t> </a:t>
            </a:r>
            <a:r>
              <a:rPr lang="sr-Cyrl-RS" dirty="0"/>
              <a:t>есенцијалном</a:t>
            </a:r>
            <a:r>
              <a:rPr lang="sr-Latn-CS" dirty="0"/>
              <a:t> </a:t>
            </a:r>
            <a:r>
              <a:rPr lang="sr-Cyrl-RS" dirty="0"/>
              <a:t>хипертензијом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sr-Cyrl-RS" sz="2400" dirty="0"/>
              <a:t>Рандомизована</a:t>
            </a:r>
            <a:r>
              <a:rPr lang="sr-Latn-CS" sz="2400" dirty="0"/>
              <a:t>, </a:t>
            </a:r>
            <a:r>
              <a:rPr lang="sr-Cyrl-RS" sz="2400" dirty="0"/>
              <a:t>двоструко</a:t>
            </a:r>
            <a:r>
              <a:rPr lang="sr-Latn-CS" sz="2400" dirty="0"/>
              <a:t>-</a:t>
            </a:r>
            <a:r>
              <a:rPr lang="sr-Cyrl-RS" sz="2400" dirty="0"/>
              <a:t>слепа</a:t>
            </a:r>
            <a:r>
              <a:rPr lang="sr-Latn-CS" sz="2400" dirty="0"/>
              <a:t> </a:t>
            </a:r>
            <a:r>
              <a:rPr lang="sr-Cyrl-RS" sz="2400" dirty="0"/>
              <a:t>студија</a:t>
            </a:r>
            <a:endParaRPr lang="en-US" sz="2400" dirty="0"/>
          </a:p>
          <a:p>
            <a:pPr>
              <a:defRPr/>
            </a:pPr>
            <a:r>
              <a:rPr lang="sr-Cyrl-RS" sz="2400" b="1" dirty="0"/>
              <a:t>Две</a:t>
            </a:r>
            <a:r>
              <a:rPr lang="sr-Latn-CS" sz="2400" b="1" dirty="0"/>
              <a:t> </a:t>
            </a:r>
            <a:r>
              <a:rPr lang="sr-Cyrl-RS" sz="2400" b="1" dirty="0"/>
              <a:t>групе</a:t>
            </a:r>
            <a:r>
              <a:rPr lang="sr-Latn-CS" sz="2400" b="1" dirty="0"/>
              <a:t> </a:t>
            </a:r>
            <a:r>
              <a:rPr lang="sr-Cyrl-RS" sz="2400" b="1" dirty="0"/>
              <a:t>испитаника</a:t>
            </a:r>
            <a:endParaRPr lang="en-US" sz="2400" b="1" dirty="0"/>
          </a:p>
          <a:p>
            <a:pPr lvl="1">
              <a:defRPr/>
            </a:pPr>
            <a:r>
              <a:rPr lang="sr-Cyrl-RS" dirty="0"/>
              <a:t>Група</a:t>
            </a:r>
            <a:r>
              <a:rPr lang="sr-Latn-CS" dirty="0"/>
              <a:t> </a:t>
            </a:r>
            <a:r>
              <a:rPr lang="sr-Cyrl-RS" dirty="0"/>
              <a:t>са</a:t>
            </a:r>
            <a:r>
              <a:rPr lang="sr-Latn-CS" dirty="0"/>
              <a:t> </a:t>
            </a:r>
            <a:r>
              <a:rPr lang="sr-Cyrl-RS" dirty="0"/>
              <a:t>есенцијалном</a:t>
            </a:r>
            <a:r>
              <a:rPr lang="sr-Latn-CS" dirty="0"/>
              <a:t> </a:t>
            </a:r>
            <a:r>
              <a:rPr lang="sr-Cyrl-RS" dirty="0"/>
              <a:t>хипертезијом</a:t>
            </a:r>
            <a:endParaRPr lang="en-US" dirty="0"/>
          </a:p>
          <a:p>
            <a:pPr lvl="1">
              <a:defRPr/>
            </a:pPr>
            <a:r>
              <a:rPr lang="sr-Cyrl-RS" dirty="0"/>
              <a:t>Контролна</a:t>
            </a:r>
            <a:r>
              <a:rPr lang="sr-Latn-CS" dirty="0"/>
              <a:t> </a:t>
            </a:r>
            <a:r>
              <a:rPr lang="sr-Cyrl-RS" dirty="0"/>
              <a:t>група</a:t>
            </a:r>
            <a:r>
              <a:rPr lang="en-US" dirty="0"/>
              <a:t> (</a:t>
            </a:r>
            <a:r>
              <a:rPr lang="sr-Cyrl-RS" dirty="0"/>
              <a:t>без</a:t>
            </a:r>
            <a:r>
              <a:rPr lang="sr-Latn-CS" dirty="0"/>
              <a:t> </a:t>
            </a:r>
            <a:r>
              <a:rPr lang="sr-Cyrl-RS" dirty="0"/>
              <a:t>хипертензије</a:t>
            </a:r>
            <a:r>
              <a:rPr lang="en-US" dirty="0"/>
              <a:t>)</a:t>
            </a:r>
          </a:p>
          <a:p>
            <a:pPr>
              <a:defRPr/>
            </a:pPr>
            <a:r>
              <a:rPr lang="sr-Cyrl-RS" sz="2400" b="1" dirty="0"/>
              <a:t>Дозе</a:t>
            </a:r>
            <a:endParaRPr lang="en-US" sz="2400" b="1" dirty="0"/>
          </a:p>
          <a:p>
            <a:pPr lvl="1">
              <a:defRPr/>
            </a:pPr>
            <a:r>
              <a:rPr lang="sr-Cyrl-RS" dirty="0"/>
              <a:t>Меке</a:t>
            </a:r>
            <a:r>
              <a:rPr lang="sr-Latn-CS" dirty="0"/>
              <a:t> </a:t>
            </a:r>
            <a:r>
              <a:rPr lang="sr-Cyrl-RS" dirty="0"/>
              <a:t>каспсуле</a:t>
            </a:r>
            <a:r>
              <a:rPr lang="sr-Latn-CS" dirty="0"/>
              <a:t> </a:t>
            </a:r>
            <a:r>
              <a:rPr lang="sr-Cyrl-RS" dirty="0"/>
              <a:t>са</a:t>
            </a:r>
            <a:r>
              <a:rPr lang="sr-Latn-CS" dirty="0"/>
              <a:t> </a:t>
            </a:r>
            <a:r>
              <a:rPr lang="sr-Cyrl-RS" dirty="0"/>
              <a:t>уљем</a:t>
            </a:r>
            <a:r>
              <a:rPr lang="sr-Latn-CS" dirty="0"/>
              <a:t> </a:t>
            </a:r>
            <a:r>
              <a:rPr lang="sr-Cyrl-RS" dirty="0"/>
              <a:t>белог</a:t>
            </a:r>
            <a:r>
              <a:rPr lang="sr-Latn-CS" dirty="0"/>
              <a:t> </a:t>
            </a:r>
            <a:r>
              <a:rPr lang="sr-Cyrl-RS" dirty="0"/>
              <a:t>лука</a:t>
            </a:r>
            <a:r>
              <a:rPr lang="sr-Latn-CS" dirty="0"/>
              <a:t> (</a:t>
            </a:r>
            <a:r>
              <a:rPr lang="en-US" dirty="0"/>
              <a:t>2.5%)</a:t>
            </a:r>
          </a:p>
          <a:p>
            <a:pPr lvl="1">
              <a:defRPr/>
            </a:pPr>
            <a:r>
              <a:rPr lang="sr-Latn-CS" dirty="0"/>
              <a:t>2 </a:t>
            </a:r>
            <a:r>
              <a:rPr lang="sr-Cyrl-RS" dirty="0"/>
              <a:t>капсуле</a:t>
            </a:r>
            <a:r>
              <a:rPr lang="sr-Latn-CS" dirty="0"/>
              <a:t> </a:t>
            </a:r>
            <a:r>
              <a:rPr lang="sr-Cyrl-RS" dirty="0"/>
              <a:t>на</a:t>
            </a:r>
            <a:r>
              <a:rPr lang="sr-Latn-CS" dirty="0"/>
              <a:t> </a:t>
            </a:r>
            <a:r>
              <a:rPr lang="sr-Cyrl-RS" dirty="0"/>
              <a:t>дан</a:t>
            </a:r>
            <a:r>
              <a:rPr lang="sr-Latn-CS" dirty="0"/>
              <a:t>, </a:t>
            </a:r>
            <a:r>
              <a:rPr lang="sr-Cyrl-RS" dirty="0"/>
              <a:t>током</a:t>
            </a:r>
            <a:r>
              <a:rPr lang="sr-Latn-CS" dirty="0"/>
              <a:t> 8 </a:t>
            </a:r>
            <a:r>
              <a:rPr lang="sr-Cyrl-RS" dirty="0"/>
              <a:t>недеља</a:t>
            </a:r>
            <a:endParaRPr lang="en-US" dirty="0"/>
          </a:p>
          <a:p>
            <a:pPr>
              <a:defRPr/>
            </a:pPr>
            <a:r>
              <a:rPr lang="sr-Cyrl-RS" sz="2400" b="1" dirty="0"/>
              <a:t>Резултати</a:t>
            </a:r>
          </a:p>
          <a:p>
            <a:pPr>
              <a:defRPr/>
            </a:pPr>
            <a:r>
              <a:rPr lang="sr-Cyrl-RS" dirty="0"/>
              <a:t>Забележен</a:t>
            </a:r>
            <a:r>
              <a:rPr lang="sr-Latn-CS" dirty="0"/>
              <a:t> </a:t>
            </a:r>
            <a:r>
              <a:rPr lang="sr-Cyrl-RS" dirty="0"/>
              <a:t>је</a:t>
            </a:r>
            <a:r>
              <a:rPr lang="sr-Latn-CS" dirty="0"/>
              <a:t> </a:t>
            </a:r>
            <a:r>
              <a:rPr lang="sr-Cyrl-RS" dirty="0"/>
              <a:t>значајан</a:t>
            </a:r>
            <a:r>
              <a:rPr lang="sr-Latn-CS" dirty="0"/>
              <a:t> </a:t>
            </a:r>
            <a:r>
              <a:rPr lang="sr-Cyrl-RS" dirty="0"/>
              <a:t>пад</a:t>
            </a:r>
            <a:r>
              <a:rPr lang="sr-Latn-CS" dirty="0"/>
              <a:t> </a:t>
            </a:r>
            <a:r>
              <a:rPr lang="sr-Cyrl-RS" dirty="0"/>
              <a:t>крвног</a:t>
            </a:r>
            <a:r>
              <a:rPr lang="sr-Latn-CS" dirty="0"/>
              <a:t> </a:t>
            </a:r>
            <a:r>
              <a:rPr lang="sr-Cyrl-RS" dirty="0"/>
              <a:t>притиска</a:t>
            </a:r>
            <a:r>
              <a:rPr lang="sr-Latn-CS" dirty="0"/>
              <a:t> </a:t>
            </a:r>
            <a:r>
              <a:rPr lang="sr-Cyrl-RS" dirty="0"/>
              <a:t>и</a:t>
            </a:r>
            <a:r>
              <a:rPr lang="sr-Latn-CS" dirty="0"/>
              <a:t> </a:t>
            </a:r>
            <a:r>
              <a:rPr lang="sr-Cyrl-RS" dirty="0"/>
              <a:t>систолног</a:t>
            </a:r>
            <a:r>
              <a:rPr lang="sr-Latn-CS" dirty="0"/>
              <a:t> </a:t>
            </a:r>
            <a:r>
              <a:rPr lang="sr-Cyrl-RS" dirty="0"/>
              <a:t>и</a:t>
            </a:r>
            <a:r>
              <a:rPr lang="sr-Latn-CS" dirty="0"/>
              <a:t> </a:t>
            </a:r>
            <a:r>
              <a:rPr lang="sr-Cyrl-RS" dirty="0"/>
              <a:t>дијастолног</a:t>
            </a: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хипертензивној</a:t>
            </a:r>
            <a:r>
              <a:rPr lang="sr-Latn-CS" dirty="0"/>
              <a:t> </a:t>
            </a:r>
            <a:r>
              <a:rPr lang="sr-Cyrl-RS" dirty="0"/>
              <a:t>групи</a:t>
            </a:r>
            <a:r>
              <a:rPr lang="sr-Latn-CS" dirty="0"/>
              <a:t>, </a:t>
            </a:r>
            <a:r>
              <a:rPr lang="sr-Cyrl-RS" dirty="0"/>
              <a:t>али</a:t>
            </a:r>
            <a:r>
              <a:rPr lang="sr-Latn-CS" dirty="0"/>
              <a:t> </a:t>
            </a:r>
            <a:r>
              <a:rPr lang="sr-Cyrl-RS" dirty="0"/>
              <a:t>не</a:t>
            </a:r>
            <a:r>
              <a:rPr lang="sr-Latn-CS" dirty="0"/>
              <a:t> </a:t>
            </a:r>
            <a:r>
              <a:rPr lang="sr-Cyrl-RS" dirty="0"/>
              <a:t>и</a:t>
            </a: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контролној</a:t>
            </a:r>
            <a:endParaRPr lang="en-US" dirty="0"/>
          </a:p>
          <a:p>
            <a:pPr lvl="2">
              <a:defRPr/>
            </a:pPr>
            <a:r>
              <a:rPr lang="sr-Cyrl-RS" sz="2400" dirty="0"/>
              <a:t>Крвни</a:t>
            </a:r>
            <a:r>
              <a:rPr lang="sr-Latn-CS" sz="2400" dirty="0"/>
              <a:t> </a:t>
            </a:r>
            <a:r>
              <a:rPr lang="sr-Cyrl-RS" sz="2400" dirty="0"/>
              <a:t>притисак</a:t>
            </a:r>
            <a:r>
              <a:rPr lang="sr-Latn-CS" sz="2400" dirty="0"/>
              <a:t> </a:t>
            </a:r>
            <a:r>
              <a:rPr lang="sr-Cyrl-RS" sz="2400" dirty="0"/>
              <a:t>у</a:t>
            </a:r>
            <a:r>
              <a:rPr lang="sr-Latn-CS" sz="2400" dirty="0"/>
              <a:t> </a:t>
            </a:r>
            <a:r>
              <a:rPr lang="sr-Cyrl-RS" sz="2400" dirty="0"/>
              <a:t>хипертензивној</a:t>
            </a:r>
            <a:r>
              <a:rPr lang="sr-Latn-CS" sz="2400" dirty="0"/>
              <a:t> </a:t>
            </a:r>
            <a:r>
              <a:rPr lang="sr-Cyrl-RS" sz="2400" dirty="0"/>
              <a:t>групи</a:t>
            </a:r>
            <a:r>
              <a:rPr lang="sr-Latn-CS" sz="2400" dirty="0"/>
              <a:t> </a:t>
            </a:r>
            <a:r>
              <a:rPr lang="sr-Cyrl-RS" sz="2400" dirty="0"/>
              <a:t>био</a:t>
            </a:r>
            <a:r>
              <a:rPr lang="sr-Latn-CS" sz="2400" dirty="0"/>
              <a:t> </a:t>
            </a:r>
            <a:r>
              <a:rPr lang="sr-Cyrl-RS" sz="2400" dirty="0"/>
              <a:t>је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даље</a:t>
            </a:r>
            <a:r>
              <a:rPr lang="sr-Latn-CS" sz="2400" dirty="0"/>
              <a:t> </a:t>
            </a:r>
            <a:r>
              <a:rPr lang="sr-Cyrl-RS" sz="2400" dirty="0"/>
              <a:t>виши</a:t>
            </a:r>
            <a:r>
              <a:rPr lang="sr-Latn-CS" sz="2400" dirty="0"/>
              <a:t> </a:t>
            </a:r>
            <a:r>
              <a:rPr lang="sr-Cyrl-RS" sz="2400" dirty="0"/>
              <a:t>него</a:t>
            </a:r>
            <a:r>
              <a:rPr lang="sr-Latn-CS" sz="2400" dirty="0"/>
              <a:t> </a:t>
            </a:r>
            <a:r>
              <a:rPr lang="sr-Cyrl-RS" sz="2400" dirty="0"/>
              <a:t>у</a:t>
            </a:r>
            <a:r>
              <a:rPr lang="sr-Latn-CS" sz="2400" dirty="0"/>
              <a:t> </a:t>
            </a:r>
            <a:r>
              <a:rPr lang="sr-Cyrl-RS" sz="2400" dirty="0"/>
              <a:t>контролној</a:t>
            </a:r>
            <a:r>
              <a:rPr lang="sr-Latn-CS" sz="2400" dirty="0"/>
              <a:t> </a:t>
            </a:r>
            <a:r>
              <a:rPr lang="sr-Cyrl-RS" sz="2400" dirty="0"/>
              <a:t>групи</a:t>
            </a:r>
            <a:endParaRPr lang="en-US" sz="2400" dirty="0"/>
          </a:p>
          <a:p>
            <a:pPr marL="796925" lvl="2" indent="-339725">
              <a:defRPr/>
            </a:pPr>
            <a:r>
              <a:rPr lang="sr-Cyrl-RS" sz="2400" dirty="0"/>
              <a:t>Три</a:t>
            </a:r>
            <a:r>
              <a:rPr lang="sr-Latn-CS" sz="2400" dirty="0"/>
              <a:t> </a:t>
            </a:r>
            <a:r>
              <a:rPr lang="sr-Cyrl-RS" sz="2400" dirty="0"/>
              <a:t>пацијента</a:t>
            </a:r>
            <a:r>
              <a:rPr lang="sr-Latn-CS" sz="2400" dirty="0"/>
              <a:t> </a:t>
            </a:r>
            <a:r>
              <a:rPr lang="sr-Cyrl-RS" sz="2400" dirty="0"/>
              <a:t>из</a:t>
            </a:r>
            <a:r>
              <a:rPr lang="sr-Latn-CS" sz="2400" dirty="0"/>
              <a:t> </a:t>
            </a:r>
            <a:r>
              <a:rPr lang="sr-Cyrl-RS" sz="2400" dirty="0"/>
              <a:t>хипертензивне</a:t>
            </a:r>
            <a:r>
              <a:rPr lang="sr-Latn-CS" sz="2400" dirty="0"/>
              <a:t> </a:t>
            </a:r>
            <a:r>
              <a:rPr lang="sr-Cyrl-RS" sz="2400" dirty="0"/>
              <a:t>групе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два</a:t>
            </a:r>
            <a:r>
              <a:rPr lang="sr-Latn-CS" sz="2400" dirty="0"/>
              <a:t> </a:t>
            </a:r>
            <a:r>
              <a:rPr lang="sr-Cyrl-RS" sz="2400" dirty="0"/>
              <a:t>из</a:t>
            </a:r>
            <a:r>
              <a:rPr lang="sr-Latn-CS" sz="2400" dirty="0"/>
              <a:t> </a:t>
            </a:r>
            <a:r>
              <a:rPr lang="sr-Cyrl-RS" sz="2400" dirty="0"/>
              <a:t>контролне</a:t>
            </a:r>
            <a:r>
              <a:rPr lang="sr-Latn-CS" sz="2400" dirty="0"/>
              <a:t> </a:t>
            </a:r>
            <a:r>
              <a:rPr lang="sr-Cyrl-RS" sz="2400" dirty="0"/>
              <a:t>групе</a:t>
            </a:r>
            <a:r>
              <a:rPr lang="sr-Latn-CS" sz="2400" dirty="0"/>
              <a:t> </a:t>
            </a:r>
            <a:r>
              <a:rPr lang="sr-Cyrl-RS" sz="2400" dirty="0"/>
              <a:t>имали</a:t>
            </a:r>
            <a:r>
              <a:rPr lang="sr-Latn-CS" sz="2400" dirty="0"/>
              <a:t> </a:t>
            </a:r>
            <a:r>
              <a:rPr lang="sr-Cyrl-RS" sz="2400" dirty="0"/>
              <a:t>су</a:t>
            </a:r>
            <a:r>
              <a:rPr lang="sr-Latn-CS" sz="2400" dirty="0"/>
              <a:t> </a:t>
            </a:r>
            <a:r>
              <a:rPr lang="sr-Cyrl-RS" sz="2400" dirty="0"/>
              <a:t>ГИ</a:t>
            </a:r>
            <a:r>
              <a:rPr lang="sr-Latn-CS" sz="2400" dirty="0"/>
              <a:t> </a:t>
            </a:r>
            <a:r>
              <a:rPr lang="sr-Cyrl-RS" sz="2400" dirty="0"/>
              <a:t>тегобе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повећан</a:t>
            </a:r>
            <a:r>
              <a:rPr lang="sr-Latn-CS" sz="2400" dirty="0"/>
              <a:t> </a:t>
            </a:r>
            <a:r>
              <a:rPr lang="sr-Cyrl-RS" sz="2400" dirty="0"/>
              <a:t>мотилитет</a:t>
            </a:r>
            <a:r>
              <a:rPr lang="sr-Latn-CS" sz="2400" dirty="0"/>
              <a:t> </a:t>
            </a:r>
            <a:r>
              <a:rPr lang="sr-Cyrl-RS" sz="2400" dirty="0"/>
              <a:t>црева</a:t>
            </a:r>
            <a:r>
              <a:rPr lang="sr-Latn-CS" sz="2400" dirty="0"/>
              <a:t> </a:t>
            </a:r>
            <a:r>
              <a:rPr lang="sr-Cyrl-RS" sz="2400" dirty="0"/>
              <a:t>који</a:t>
            </a:r>
            <a:r>
              <a:rPr lang="sr-Latn-CS" sz="2400" dirty="0"/>
              <a:t> </a:t>
            </a:r>
            <a:r>
              <a:rPr lang="sr-Cyrl-RS" sz="2400" dirty="0"/>
              <a:t>се</a:t>
            </a:r>
            <a:r>
              <a:rPr lang="sr-Latn-CS" sz="2400" dirty="0"/>
              <a:t> </a:t>
            </a:r>
            <a:r>
              <a:rPr lang="sr-Cyrl-RS" sz="2400" dirty="0"/>
              <a:t>смањио</a:t>
            </a:r>
            <a:r>
              <a:rPr lang="sr-Latn-CS" sz="2400" dirty="0"/>
              <a:t> </a:t>
            </a:r>
            <a:r>
              <a:rPr lang="sr-Cyrl-RS" sz="2400" dirty="0"/>
              <a:t>после</a:t>
            </a:r>
            <a:r>
              <a:rPr lang="sr-Latn-CS" sz="2400" dirty="0"/>
              <a:t> </a:t>
            </a:r>
            <a:r>
              <a:rPr lang="en-US" sz="2400" dirty="0"/>
              <a:t>2-3 </a:t>
            </a:r>
            <a:r>
              <a:rPr lang="sr-Cyrl-RS" sz="2400" dirty="0"/>
              <a:t>дана</a:t>
            </a:r>
            <a:endParaRPr lang="en-US" sz="24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z="3600" dirty="0"/>
              <a:t>Антиатеросклеротски</a:t>
            </a:r>
            <a:r>
              <a:rPr lang="sr-Latn-CS" sz="3600" dirty="0"/>
              <a:t> </a:t>
            </a:r>
            <a:r>
              <a:rPr lang="sr-Cyrl-RS" sz="3600" dirty="0"/>
              <a:t>ефект</a:t>
            </a:r>
            <a:r>
              <a:rPr lang="sr-Latn-CS" sz="3600" dirty="0"/>
              <a:t> </a:t>
            </a:r>
            <a:r>
              <a:rPr lang="sr-Cyrl-RS" sz="3600" dirty="0"/>
              <a:t>белог</a:t>
            </a:r>
            <a:r>
              <a:rPr lang="sr-Latn-CS" sz="3600" dirty="0"/>
              <a:t> </a:t>
            </a:r>
            <a:r>
              <a:rPr lang="sr-Cyrl-RS" sz="3600" dirty="0"/>
              <a:t>лука</a:t>
            </a:r>
            <a:r>
              <a:rPr lang="sr-Latn-CS" sz="5400" dirty="0"/>
              <a:t> </a:t>
            </a:r>
            <a:r>
              <a:rPr lang="sr-Latn-CS" sz="3600" dirty="0"/>
              <a:t>(</a:t>
            </a:r>
            <a:r>
              <a:rPr lang="sr-Latn-CS" sz="3600" i="1" dirty="0"/>
              <a:t>Allium sativum</a:t>
            </a:r>
            <a:r>
              <a:rPr lang="sr-Latn-CS" sz="3600" dirty="0"/>
              <a:t> L.)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389120"/>
          </a:xfrm>
        </p:spPr>
        <p:txBody>
          <a:bodyPr>
            <a:normAutofit/>
          </a:bodyPr>
          <a:lstStyle/>
          <a:p>
            <a:pPr>
              <a:spcAft>
                <a:spcPct val="35000"/>
              </a:spcAft>
              <a:defRPr/>
            </a:pPr>
            <a:r>
              <a:rPr lang="sr-Cyrl-RS" b="1" dirty="0">
                <a:solidFill>
                  <a:srgbClr val="66FF33"/>
                </a:solidFill>
              </a:rPr>
              <a:t>Клинички</a:t>
            </a:r>
            <a:r>
              <a:rPr lang="sr-Latn-CS" b="1" dirty="0">
                <a:solidFill>
                  <a:srgbClr val="66FF33"/>
                </a:solidFill>
              </a:rPr>
              <a:t> </a:t>
            </a:r>
            <a:r>
              <a:rPr lang="sr-Cyrl-RS" b="1" dirty="0">
                <a:solidFill>
                  <a:srgbClr val="66FF33"/>
                </a:solidFill>
              </a:rPr>
              <a:t>подаци</a:t>
            </a:r>
            <a:r>
              <a:rPr lang="sr-Latn-CS" b="1" dirty="0">
                <a:solidFill>
                  <a:srgbClr val="66FF33"/>
                </a:solidFill>
              </a:rPr>
              <a:t>* </a:t>
            </a:r>
            <a:r>
              <a:rPr lang="sr-Latn-CS" sz="2400" dirty="0">
                <a:solidFill>
                  <a:schemeClr val="tx2"/>
                </a:solidFill>
              </a:rPr>
              <a:t>(600-900 </a:t>
            </a:r>
            <a:r>
              <a:rPr lang="sr-Cyrl-RS" sz="2400" dirty="0">
                <a:solidFill>
                  <a:schemeClr val="tx2"/>
                </a:solidFill>
              </a:rPr>
              <a:t>мг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стандардизованог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прашка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белог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лука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RS" sz="2400" dirty="0">
                <a:solidFill>
                  <a:schemeClr val="tx2"/>
                </a:solidFill>
              </a:rPr>
              <a:t>током</a:t>
            </a:r>
            <a:r>
              <a:rPr lang="sr-Latn-CS" sz="2400" dirty="0">
                <a:solidFill>
                  <a:schemeClr val="tx2"/>
                </a:solidFill>
              </a:rPr>
              <a:t> 4-12 </a:t>
            </a:r>
            <a:r>
              <a:rPr lang="sr-Cyrl-RS" sz="2400" dirty="0">
                <a:solidFill>
                  <a:schemeClr val="tx2"/>
                </a:solidFill>
              </a:rPr>
              <a:t>недеља</a:t>
            </a:r>
            <a:r>
              <a:rPr lang="sr-Latn-CS" sz="2400" dirty="0">
                <a:solidFill>
                  <a:schemeClr val="tx2"/>
                </a:solidFill>
              </a:rPr>
              <a:t>):</a:t>
            </a:r>
          </a:p>
          <a:p>
            <a:pPr>
              <a:buFontTx/>
              <a:buChar char="-"/>
              <a:defRPr/>
            </a:pPr>
            <a:r>
              <a:rPr lang="sr-Cyrl-RS" sz="2400" dirty="0"/>
              <a:t>Снижење</a:t>
            </a:r>
            <a:r>
              <a:rPr lang="sr-Latn-CS" sz="2400" dirty="0"/>
              <a:t> </a:t>
            </a:r>
            <a:r>
              <a:rPr lang="sr-Cyrl-RS" sz="2400" dirty="0"/>
              <a:t>нивоа</a:t>
            </a:r>
            <a:r>
              <a:rPr lang="sr-Latn-CS" sz="2400" dirty="0"/>
              <a:t> </a:t>
            </a:r>
            <a:r>
              <a:rPr lang="sr-Cyrl-RS" sz="2400" dirty="0"/>
              <a:t>холестерола</a:t>
            </a:r>
            <a:r>
              <a:rPr lang="sr-Latn-CS" sz="2400" dirty="0"/>
              <a:t> </a:t>
            </a:r>
            <a:r>
              <a:rPr lang="sr-Cyrl-RS" sz="2400" dirty="0"/>
              <a:t>за</a:t>
            </a:r>
            <a:r>
              <a:rPr lang="sr-Latn-CS" sz="2400" dirty="0"/>
              <a:t> 9 – 12%</a:t>
            </a:r>
            <a:r>
              <a:rPr lang="en-US" sz="2400" dirty="0"/>
              <a:t>, </a:t>
            </a:r>
            <a:r>
              <a:rPr lang="sr-Cyrl-RS" sz="2400" dirty="0"/>
              <a:t>триглицерида</a:t>
            </a:r>
            <a:r>
              <a:rPr lang="sr-Latn-CS" sz="2400" dirty="0"/>
              <a:t> </a:t>
            </a:r>
            <a:r>
              <a:rPr lang="sr-Cyrl-RS" sz="2400" dirty="0"/>
              <a:t>за</a:t>
            </a:r>
            <a:r>
              <a:rPr lang="sr-Latn-CS" sz="2400" dirty="0"/>
              <a:t> 13%</a:t>
            </a:r>
            <a:r>
              <a:rPr lang="en-US" sz="2400" dirty="0"/>
              <a:t>, </a:t>
            </a:r>
            <a:r>
              <a:rPr lang="sr-Cyrl-RS" sz="2400" dirty="0"/>
              <a:t>повишеног</a:t>
            </a:r>
            <a:r>
              <a:rPr lang="sr-Latn-CS" sz="2400" dirty="0"/>
              <a:t> </a:t>
            </a:r>
            <a:r>
              <a:rPr lang="sr-Cyrl-RS" sz="2400" dirty="0"/>
              <a:t>крвног</a:t>
            </a:r>
            <a:r>
              <a:rPr lang="sr-Latn-CS" sz="2400" dirty="0"/>
              <a:t> </a:t>
            </a:r>
            <a:r>
              <a:rPr lang="sr-Cyrl-RS" sz="2400" dirty="0"/>
              <a:t>притиска</a:t>
            </a:r>
            <a:r>
              <a:rPr lang="sr-Latn-CS" sz="2400" dirty="0"/>
              <a:t> </a:t>
            </a:r>
            <a:r>
              <a:rPr lang="sr-Cyrl-RS" sz="2400" dirty="0"/>
              <a:t>до</a:t>
            </a:r>
            <a:r>
              <a:rPr lang="sr-Latn-CS" sz="2400" dirty="0"/>
              <a:t> 17%</a:t>
            </a:r>
          </a:p>
          <a:p>
            <a:pPr>
              <a:buNone/>
              <a:defRPr/>
            </a:pPr>
            <a:r>
              <a:rPr lang="sr-Latn-CS" sz="2400" dirty="0">
                <a:solidFill>
                  <a:srgbClr val="66FF33"/>
                </a:solidFill>
              </a:rPr>
              <a:t>*</a:t>
            </a:r>
            <a:r>
              <a:rPr lang="sr-Cyrl-RS" sz="2400" dirty="0"/>
              <a:t>Подаци</a:t>
            </a:r>
            <a:r>
              <a:rPr lang="sr-Latn-CS" sz="2400" dirty="0"/>
              <a:t> </a:t>
            </a:r>
            <a:r>
              <a:rPr lang="sr-Cyrl-RS" sz="2400" dirty="0"/>
              <a:t>су</a:t>
            </a:r>
            <a:r>
              <a:rPr lang="sr-Latn-CS" sz="2400" dirty="0"/>
              <a:t> </a:t>
            </a:r>
            <a:r>
              <a:rPr lang="sr-Cyrl-RS" sz="2400" dirty="0"/>
              <a:t>из</a:t>
            </a:r>
            <a:r>
              <a:rPr lang="sr-Latn-CS" sz="2400" dirty="0"/>
              <a:t> </a:t>
            </a:r>
            <a:r>
              <a:rPr lang="sr-Cyrl-RS" sz="2400" dirty="0"/>
              <a:t>студија</a:t>
            </a:r>
            <a:r>
              <a:rPr lang="sr-Latn-CS" sz="2400" dirty="0"/>
              <a:t> </a:t>
            </a:r>
            <a:r>
              <a:rPr lang="sr-Cyrl-RS" sz="2400" dirty="0"/>
              <a:t>контролисаних</a:t>
            </a:r>
            <a:r>
              <a:rPr lang="sr-Latn-CS" sz="2400" dirty="0"/>
              <a:t> </a:t>
            </a:r>
            <a:r>
              <a:rPr lang="sr-Cyrl-RS" sz="2400" dirty="0"/>
              <a:t>плацебом</a:t>
            </a:r>
            <a:r>
              <a:rPr lang="sr-Latn-CS" sz="2400" dirty="0"/>
              <a:t>.</a:t>
            </a:r>
          </a:p>
          <a:p>
            <a:r>
              <a:rPr lang="sr-Cyrl-RS" sz="2800" b="1" dirty="0">
                <a:solidFill>
                  <a:srgbClr val="FF0000"/>
                </a:solidFill>
              </a:rPr>
              <a:t>Експериментално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је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утврђено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да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активни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састојци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белог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лука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инхибишу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синтезу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ендогеног</a:t>
            </a:r>
            <a:r>
              <a:rPr lang="sr-Latn-CS" sz="2800" b="1" dirty="0">
                <a:solidFill>
                  <a:srgbClr val="FF0000"/>
                </a:solidFill>
              </a:rPr>
              <a:t> </a:t>
            </a:r>
            <a:r>
              <a:rPr lang="sr-Cyrl-RS" sz="2800" b="1" dirty="0">
                <a:solidFill>
                  <a:srgbClr val="FF0000"/>
                </a:solidFill>
              </a:rPr>
              <a:t>холестерола</a:t>
            </a:r>
            <a:r>
              <a:rPr lang="sr-Latn-CS" sz="2800" b="1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2" descr="Image result for beli lu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53744"/>
            <a:ext cx="3635897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Including Garlic in the Diet May Help Lower Blood Glucose, Cholesterol, and Triglycerides1-3. Journal of Nutrition (2003) 136:3S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sr-Cyrl-RS" sz="2400" b="1" dirty="0"/>
              <a:t>Циљ</a:t>
            </a:r>
            <a:r>
              <a:rPr lang="sr-Latn-CS" sz="2400" b="1" dirty="0"/>
              <a:t> </a:t>
            </a:r>
            <a:r>
              <a:rPr lang="sr-Cyrl-RS" sz="2400" b="1" dirty="0"/>
              <a:t>студије</a:t>
            </a:r>
            <a:r>
              <a:rPr lang="sr-Latn-CS" sz="2400" b="1" dirty="0"/>
              <a:t> </a:t>
            </a:r>
            <a:r>
              <a:rPr lang="sr-Cyrl-RS" sz="2400" dirty="0"/>
              <a:t>био</a:t>
            </a:r>
            <a:r>
              <a:rPr lang="sr-Latn-CS" sz="2400" dirty="0"/>
              <a:t> </a:t>
            </a:r>
            <a:r>
              <a:rPr lang="sr-Cyrl-RS" sz="2400" dirty="0"/>
              <a:t>је</a:t>
            </a:r>
            <a:r>
              <a:rPr lang="sr-Latn-CS" sz="2400" dirty="0"/>
              <a:t> </a:t>
            </a:r>
            <a:r>
              <a:rPr lang="sr-Cyrl-RS" sz="2400" dirty="0"/>
              <a:t>да</a:t>
            </a:r>
            <a:r>
              <a:rPr lang="sr-Latn-CS" sz="2400" dirty="0"/>
              <a:t> </a:t>
            </a:r>
            <a:r>
              <a:rPr lang="sr-Cyrl-RS" sz="2400" dirty="0"/>
              <a:t>покаже</a:t>
            </a:r>
            <a:r>
              <a:rPr lang="sr-Latn-CS" sz="2400" dirty="0"/>
              <a:t> </a:t>
            </a:r>
            <a:r>
              <a:rPr lang="sr-Cyrl-RS" sz="2400" dirty="0"/>
              <a:t>да</a:t>
            </a:r>
            <a:r>
              <a:rPr lang="sr-Latn-CS" sz="2400" dirty="0"/>
              <a:t> </a:t>
            </a:r>
            <a:r>
              <a:rPr lang="sr-Cyrl-RS" sz="2400" dirty="0"/>
              <a:t>ли</a:t>
            </a:r>
            <a:r>
              <a:rPr lang="sr-Latn-CS" sz="2400" dirty="0"/>
              <a:t> </a:t>
            </a:r>
            <a:r>
              <a:rPr lang="sr-Cyrl-RS" sz="2400" dirty="0"/>
              <a:t>водени</a:t>
            </a:r>
            <a:r>
              <a:rPr lang="sr-Latn-CS" sz="2400" dirty="0"/>
              <a:t> </a:t>
            </a:r>
            <a:r>
              <a:rPr lang="sr-Cyrl-RS" sz="2400" dirty="0"/>
              <a:t>екстракт</a:t>
            </a:r>
            <a:r>
              <a:rPr lang="sr-Latn-CS" sz="2400" dirty="0"/>
              <a:t> </a:t>
            </a:r>
            <a:r>
              <a:rPr lang="sr-Cyrl-RS" sz="2400" dirty="0"/>
              <a:t>свежег</a:t>
            </a:r>
            <a:r>
              <a:rPr lang="sr-Latn-CS" sz="2400" dirty="0"/>
              <a:t> </a:t>
            </a:r>
            <a:r>
              <a:rPr lang="sr-Cyrl-RS" sz="2400" dirty="0"/>
              <a:t>белог</a:t>
            </a:r>
            <a:r>
              <a:rPr lang="sr-Latn-CS" sz="2400" dirty="0"/>
              <a:t> </a:t>
            </a:r>
            <a:r>
              <a:rPr lang="sr-Cyrl-RS" sz="2400" dirty="0"/>
              <a:t>лука</a:t>
            </a:r>
            <a:r>
              <a:rPr lang="sr-Latn-CS" sz="2400" dirty="0"/>
              <a:t> (0,5 </a:t>
            </a:r>
            <a:r>
              <a:rPr lang="sr-Cyrl-RS" sz="2400" dirty="0"/>
              <a:t>мл</a:t>
            </a:r>
            <a:r>
              <a:rPr lang="sr-Latn-CS" sz="2400" dirty="0"/>
              <a:t>/ </a:t>
            </a:r>
            <a:r>
              <a:rPr lang="sr-Cyrl-RS" sz="2400" dirty="0"/>
              <a:t>дан</a:t>
            </a:r>
            <a:r>
              <a:rPr lang="sr-Latn-CS" sz="2400" dirty="0"/>
              <a:t> </a:t>
            </a:r>
            <a:r>
              <a:rPr lang="sr-Cyrl-RS" sz="2400" dirty="0"/>
              <a:t>током</a:t>
            </a:r>
            <a:r>
              <a:rPr lang="sr-Latn-CS" sz="2400" dirty="0"/>
              <a:t> 4 </a:t>
            </a:r>
            <a:r>
              <a:rPr lang="sr-Cyrl-RS" sz="2400" dirty="0"/>
              <a:t>недеље</a:t>
            </a:r>
            <a:r>
              <a:rPr lang="sr-Latn-CS" sz="2400" dirty="0"/>
              <a:t>) </a:t>
            </a:r>
            <a:r>
              <a:rPr lang="sr-Cyrl-RS" sz="2400" dirty="0"/>
              <a:t>утиче</a:t>
            </a:r>
            <a:r>
              <a:rPr lang="sr-Latn-CS" sz="2400" dirty="0"/>
              <a:t> </a:t>
            </a:r>
            <a:r>
              <a:rPr lang="sr-Cyrl-RS" sz="2400" dirty="0"/>
              <a:t>на</a:t>
            </a:r>
            <a:r>
              <a:rPr lang="sr-Latn-CS" sz="2400" dirty="0"/>
              <a:t> </a:t>
            </a:r>
            <a:r>
              <a:rPr lang="sr-Cyrl-RS" sz="2400" dirty="0"/>
              <a:t>ниво</a:t>
            </a:r>
            <a:r>
              <a:rPr lang="sr-Latn-CS" sz="2400" dirty="0"/>
              <a:t> </a:t>
            </a:r>
            <a:r>
              <a:rPr lang="sr-Cyrl-RS" sz="2400" dirty="0"/>
              <a:t>глукозе</a:t>
            </a:r>
            <a:r>
              <a:rPr lang="sr-Latn-CS" sz="2400" dirty="0"/>
              <a:t>, </a:t>
            </a:r>
            <a:r>
              <a:rPr lang="sr-Cyrl-RS" sz="2400" dirty="0"/>
              <a:t>холестерола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триглицерида</a:t>
            </a:r>
            <a:r>
              <a:rPr lang="sr-Latn-CS" sz="2400" dirty="0"/>
              <a:t> </a:t>
            </a:r>
            <a:r>
              <a:rPr lang="sr-Cyrl-RS" sz="2400" dirty="0"/>
              <a:t>нормалних</a:t>
            </a:r>
            <a:r>
              <a:rPr lang="sr-Latn-CS" sz="2400" dirty="0"/>
              <a:t> </a:t>
            </a:r>
            <a:r>
              <a:rPr lang="sr-Cyrl-RS" sz="2400" dirty="0"/>
              <a:t>пацова</a:t>
            </a:r>
            <a:endParaRPr lang="sr-Latn-C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b="1" dirty="0"/>
              <a:t>Материјал</a:t>
            </a:r>
            <a:r>
              <a:rPr lang="sr-Latn-CS" sz="2400" b="1" dirty="0"/>
              <a:t> </a:t>
            </a:r>
            <a:r>
              <a:rPr lang="sr-Cyrl-RS" sz="2400" b="1" dirty="0"/>
              <a:t>и</a:t>
            </a:r>
            <a:r>
              <a:rPr lang="sr-Latn-CS" sz="2400" b="1" dirty="0"/>
              <a:t> </a:t>
            </a:r>
            <a:r>
              <a:rPr lang="sr-Cyrl-RS" sz="2400" b="1" dirty="0"/>
              <a:t>методе</a:t>
            </a:r>
            <a:endParaRPr lang="en-US" sz="2400" b="1" dirty="0"/>
          </a:p>
          <a:p>
            <a:pPr lvl="1">
              <a:lnSpc>
                <a:spcPct val="80000"/>
              </a:lnSpc>
              <a:defRPr/>
            </a:pPr>
            <a:r>
              <a:rPr lang="sr-Cyrl-RS" sz="2000" dirty="0"/>
              <a:t>Женке</a:t>
            </a:r>
            <a:r>
              <a:rPr lang="en-US" sz="2000" dirty="0"/>
              <a:t> Sprague-</a:t>
            </a:r>
            <a:r>
              <a:rPr lang="en-US" sz="2000" dirty="0" err="1"/>
              <a:t>Dawley</a:t>
            </a:r>
            <a:r>
              <a:rPr lang="en-US" sz="2000" dirty="0"/>
              <a:t> </a:t>
            </a:r>
            <a:r>
              <a:rPr lang="sr-Cyrl-RS" sz="2000" dirty="0"/>
              <a:t>пацова</a:t>
            </a:r>
            <a:r>
              <a:rPr lang="sr-Latn-CS" sz="2000" dirty="0"/>
              <a:t> </a:t>
            </a:r>
            <a:r>
              <a:rPr lang="sr-Cyrl-RS" sz="2000" dirty="0"/>
              <a:t>тел</a:t>
            </a:r>
            <a:r>
              <a:rPr lang="sr-Latn-CS" sz="2000" dirty="0"/>
              <a:t>. </a:t>
            </a:r>
            <a:r>
              <a:rPr lang="sr-Cyrl-RS" sz="2000" dirty="0"/>
              <a:t>масе</a:t>
            </a:r>
            <a:r>
              <a:rPr lang="en-US" sz="2000" dirty="0"/>
              <a:t> 200-250</a:t>
            </a:r>
            <a:r>
              <a:rPr lang="sr-Cyrl-RS" sz="2000" dirty="0"/>
              <a:t>г</a:t>
            </a:r>
            <a:endParaRPr lang="en-US" sz="2000" dirty="0"/>
          </a:p>
          <a:p>
            <a:pPr lvl="1">
              <a:lnSpc>
                <a:spcPct val="80000"/>
              </a:lnSpc>
              <a:defRPr/>
            </a:pPr>
            <a:r>
              <a:rPr lang="sr-Cyrl-RS" sz="2000" dirty="0"/>
              <a:t>Храњене</a:t>
            </a:r>
            <a:r>
              <a:rPr lang="sr-Latn-CS" sz="2000" dirty="0"/>
              <a:t> </a:t>
            </a:r>
            <a:r>
              <a:rPr lang="sr-Cyrl-RS" sz="2000" dirty="0"/>
              <a:t>нормалном</a:t>
            </a:r>
            <a:r>
              <a:rPr lang="sr-Latn-CS" sz="2000" dirty="0"/>
              <a:t> </a:t>
            </a:r>
            <a:r>
              <a:rPr lang="sr-Cyrl-RS" sz="2000" dirty="0"/>
              <a:t>дијетом</a:t>
            </a:r>
            <a:r>
              <a:rPr lang="sr-Latn-CS" sz="2000" dirty="0"/>
              <a:t> </a:t>
            </a:r>
            <a:r>
              <a:rPr lang="sr-Cyrl-RS" sz="2000" dirty="0"/>
              <a:t>уз</a:t>
            </a:r>
            <a:r>
              <a:rPr lang="sr-Latn-CS" sz="2000" dirty="0"/>
              <a:t> </a:t>
            </a:r>
            <a:r>
              <a:rPr lang="sr-Cyrl-RS" sz="2000" dirty="0"/>
              <a:t>слободан</a:t>
            </a:r>
            <a:r>
              <a:rPr lang="sr-Latn-CS" sz="2000" dirty="0"/>
              <a:t> </a:t>
            </a:r>
            <a:r>
              <a:rPr lang="sr-Cyrl-RS" sz="2000" dirty="0"/>
              <a:t>приступ</a:t>
            </a:r>
            <a:r>
              <a:rPr lang="sr-Latn-CS" sz="2000" dirty="0"/>
              <a:t> </a:t>
            </a:r>
            <a:r>
              <a:rPr lang="sr-Cyrl-RS" sz="2000" dirty="0"/>
              <a:t>води</a:t>
            </a:r>
            <a:endParaRPr lang="en-US" sz="2000" dirty="0"/>
          </a:p>
          <a:p>
            <a:pPr lvl="1">
              <a:lnSpc>
                <a:spcPct val="80000"/>
              </a:lnSpc>
              <a:defRPr/>
            </a:pPr>
            <a:r>
              <a:rPr lang="sr-Cyrl-RS" sz="2000" dirty="0"/>
              <a:t>Подељени</a:t>
            </a:r>
            <a:r>
              <a:rPr lang="sr-Latn-CS" sz="2000" dirty="0"/>
              <a:t> </a:t>
            </a:r>
            <a:r>
              <a:rPr lang="sr-Cyrl-RS" sz="2000" dirty="0"/>
              <a:t>у</a:t>
            </a:r>
            <a:r>
              <a:rPr lang="sr-Latn-CS" sz="2000" dirty="0"/>
              <a:t> 5 </a:t>
            </a:r>
            <a:r>
              <a:rPr lang="sr-Cyrl-RS" sz="2000" dirty="0"/>
              <a:t>група</a:t>
            </a:r>
            <a:endParaRPr lang="en-US" sz="2000" dirty="0"/>
          </a:p>
          <a:p>
            <a:pPr lvl="2">
              <a:lnSpc>
                <a:spcPct val="80000"/>
              </a:lnSpc>
              <a:defRPr/>
            </a:pPr>
            <a:r>
              <a:rPr lang="sr-Cyrl-RS" sz="2000" dirty="0"/>
              <a:t>Група</a:t>
            </a:r>
            <a:r>
              <a:rPr lang="en-US" sz="2000" dirty="0"/>
              <a:t> 1: </a:t>
            </a:r>
            <a:r>
              <a:rPr lang="sr-Cyrl-RS" sz="2000" dirty="0"/>
              <a:t>физ</a:t>
            </a:r>
            <a:r>
              <a:rPr lang="sr-Latn-CS" sz="2000" dirty="0"/>
              <a:t>. </a:t>
            </a:r>
            <a:r>
              <a:rPr lang="sr-Cyrl-RS" sz="2000" dirty="0"/>
              <a:t>раствор</a:t>
            </a:r>
            <a:r>
              <a:rPr lang="en-US" sz="2000" dirty="0"/>
              <a:t> (</a:t>
            </a:r>
            <a:r>
              <a:rPr lang="sr-Cyrl-RS" sz="2000" dirty="0"/>
              <a:t>контрола</a:t>
            </a:r>
            <a:r>
              <a:rPr lang="en-US" sz="2000" dirty="0"/>
              <a:t>)</a:t>
            </a:r>
          </a:p>
          <a:p>
            <a:pPr lvl="2">
              <a:lnSpc>
                <a:spcPct val="80000"/>
              </a:lnSpc>
              <a:defRPr/>
            </a:pPr>
            <a:r>
              <a:rPr lang="sr-Cyrl-RS" sz="2000" dirty="0"/>
              <a:t>Група</a:t>
            </a:r>
            <a:r>
              <a:rPr lang="en-US" sz="2000" dirty="0"/>
              <a:t> 2: </a:t>
            </a:r>
            <a:r>
              <a:rPr lang="sr-Cyrl-RS" sz="2000" dirty="0"/>
              <a:t>орална</a:t>
            </a:r>
            <a:r>
              <a:rPr lang="sr-Latn-CS" sz="2000" dirty="0"/>
              <a:t> </a:t>
            </a:r>
            <a:r>
              <a:rPr lang="sr-Cyrl-RS" sz="2000" dirty="0"/>
              <a:t>примена</a:t>
            </a:r>
            <a:r>
              <a:rPr lang="sr-Latn-CS" sz="2000" dirty="0"/>
              <a:t> </a:t>
            </a:r>
            <a:r>
              <a:rPr lang="sr-Cyrl-RS" sz="2000" dirty="0"/>
              <a:t>екстракта</a:t>
            </a:r>
            <a:r>
              <a:rPr lang="sr-Latn-CS" sz="2000" dirty="0"/>
              <a:t> </a:t>
            </a:r>
            <a:r>
              <a:rPr lang="sr-Cyrl-RS" sz="2000" dirty="0"/>
              <a:t>белог</a:t>
            </a:r>
            <a:r>
              <a:rPr lang="sr-Latn-CS" sz="2000" dirty="0"/>
              <a:t> </a:t>
            </a:r>
            <a:r>
              <a:rPr lang="sr-Cyrl-RS" sz="2000" dirty="0"/>
              <a:t>лука</a:t>
            </a:r>
            <a:r>
              <a:rPr lang="sr-Latn-CS" sz="2000" dirty="0"/>
              <a:t> </a:t>
            </a:r>
            <a:r>
              <a:rPr lang="sr-Cyrl-RS" sz="2000" dirty="0"/>
              <a:t>преко</a:t>
            </a:r>
            <a:r>
              <a:rPr lang="sr-Latn-CS" sz="2000" dirty="0"/>
              <a:t> </a:t>
            </a:r>
            <a:r>
              <a:rPr lang="sr-Cyrl-RS" sz="2000" dirty="0"/>
              <a:t>интрагастричне</a:t>
            </a:r>
            <a:r>
              <a:rPr lang="sr-Latn-CS" sz="2000" dirty="0"/>
              <a:t> </a:t>
            </a:r>
            <a:r>
              <a:rPr lang="sr-Cyrl-RS" sz="2000" dirty="0"/>
              <a:t>сонде</a:t>
            </a:r>
            <a:r>
              <a:rPr lang="sr-Latn-CS" sz="2000" dirty="0"/>
              <a:t> </a:t>
            </a:r>
          </a:p>
          <a:p>
            <a:pPr lvl="2">
              <a:lnSpc>
                <a:spcPct val="80000"/>
              </a:lnSpc>
              <a:defRPr/>
            </a:pPr>
            <a:r>
              <a:rPr lang="sr-Cyrl-RS" sz="2000" dirty="0"/>
              <a:t>Група</a:t>
            </a:r>
            <a:r>
              <a:rPr lang="en-US" sz="2000" dirty="0"/>
              <a:t> 3: </a:t>
            </a:r>
            <a:r>
              <a:rPr lang="sr-Cyrl-RS" sz="2000" dirty="0"/>
              <a:t>екстракт</a:t>
            </a:r>
            <a:r>
              <a:rPr lang="sr-Latn-CS" sz="2000" dirty="0"/>
              <a:t> </a:t>
            </a:r>
            <a:r>
              <a:rPr lang="sr-Cyrl-RS" sz="2000" dirty="0"/>
              <a:t>белог</a:t>
            </a:r>
            <a:r>
              <a:rPr lang="sr-Latn-CS" sz="2000" dirty="0"/>
              <a:t> </a:t>
            </a:r>
            <a:r>
              <a:rPr lang="sr-Cyrl-RS" sz="2000" dirty="0"/>
              <a:t>лука</a:t>
            </a:r>
            <a:r>
              <a:rPr lang="sr-Latn-CS" sz="2000" dirty="0"/>
              <a:t> </a:t>
            </a:r>
            <a:r>
              <a:rPr lang="en-US" sz="2000" dirty="0" err="1"/>
              <a:t>i</a:t>
            </a:r>
            <a:r>
              <a:rPr lang="sr-Latn-CS" sz="2000" dirty="0"/>
              <a:t>.</a:t>
            </a:r>
            <a:r>
              <a:rPr lang="en-US" sz="2000" dirty="0"/>
              <a:t>p</a:t>
            </a:r>
            <a:r>
              <a:rPr lang="sr-Latn-CS" sz="2000" dirty="0"/>
              <a:t>.</a:t>
            </a:r>
            <a:endParaRPr lang="en-US" sz="2000" dirty="0"/>
          </a:p>
          <a:p>
            <a:pPr lvl="2">
              <a:lnSpc>
                <a:spcPct val="80000"/>
              </a:lnSpc>
              <a:defRPr/>
            </a:pPr>
            <a:r>
              <a:rPr lang="sr-Cyrl-RS" sz="2000" dirty="0"/>
              <a:t>Група</a:t>
            </a:r>
            <a:r>
              <a:rPr lang="en-US" sz="2000" dirty="0"/>
              <a:t> 4: </a:t>
            </a:r>
            <a:r>
              <a:rPr lang="sr-Cyrl-RS" sz="2000" dirty="0"/>
              <a:t>орална</a:t>
            </a:r>
            <a:r>
              <a:rPr lang="sr-Latn-CS" sz="2000" dirty="0"/>
              <a:t> </a:t>
            </a:r>
            <a:r>
              <a:rPr lang="sr-Cyrl-RS" sz="2000" dirty="0"/>
              <a:t>примена</a:t>
            </a:r>
            <a:r>
              <a:rPr lang="sr-Latn-CS" sz="2000" dirty="0"/>
              <a:t> </a:t>
            </a:r>
            <a:r>
              <a:rPr lang="sr-Cyrl-RS" sz="2000" dirty="0"/>
              <a:t>прокуваног</a:t>
            </a:r>
            <a:r>
              <a:rPr lang="sr-Latn-CS" sz="2000" dirty="0"/>
              <a:t> </a:t>
            </a:r>
            <a:r>
              <a:rPr lang="sr-Cyrl-RS" sz="2000" dirty="0"/>
              <a:t>екстракта</a:t>
            </a:r>
            <a:r>
              <a:rPr lang="sr-Latn-CS" sz="2000" dirty="0"/>
              <a:t> </a:t>
            </a:r>
            <a:r>
              <a:rPr lang="sr-Cyrl-RS" sz="2000" dirty="0"/>
              <a:t>белог</a:t>
            </a:r>
            <a:r>
              <a:rPr lang="sr-Latn-CS" sz="2000" dirty="0"/>
              <a:t> </a:t>
            </a:r>
            <a:r>
              <a:rPr lang="sr-Cyrl-RS" sz="2000" dirty="0"/>
              <a:t>лука</a:t>
            </a:r>
            <a:r>
              <a:rPr lang="sr-Latn-CS" sz="2000" dirty="0"/>
              <a:t> </a:t>
            </a:r>
            <a:r>
              <a:rPr lang="sr-Cyrl-RS" sz="2000" dirty="0"/>
              <a:t>преко</a:t>
            </a:r>
            <a:r>
              <a:rPr lang="sr-Latn-CS" sz="2000" dirty="0"/>
              <a:t> </a:t>
            </a:r>
            <a:r>
              <a:rPr lang="sr-Cyrl-RS" sz="2000" dirty="0"/>
              <a:t>интрагастричне</a:t>
            </a:r>
            <a:r>
              <a:rPr lang="sr-Latn-CS" sz="2000" dirty="0"/>
              <a:t> </a:t>
            </a:r>
            <a:r>
              <a:rPr lang="sr-Cyrl-RS" sz="2000" dirty="0"/>
              <a:t>сонде</a:t>
            </a:r>
            <a:r>
              <a:rPr lang="sr-Latn-CS" sz="2000" dirty="0"/>
              <a:t>, </a:t>
            </a:r>
            <a:r>
              <a:rPr lang="sr-Cyrl-RS" sz="2000" dirty="0"/>
              <a:t>као</a:t>
            </a:r>
            <a:r>
              <a:rPr lang="sr-Latn-CS" sz="2000" dirty="0"/>
              <a:t> </a:t>
            </a:r>
            <a:r>
              <a:rPr lang="sr-Cyrl-RS" sz="2000" dirty="0"/>
              <a:t>код</a:t>
            </a:r>
            <a:r>
              <a:rPr lang="sr-Latn-CS" sz="2000" dirty="0"/>
              <a:t> </a:t>
            </a:r>
            <a:r>
              <a:rPr lang="sr-Cyrl-RS" sz="2000" dirty="0"/>
              <a:t>групе</a:t>
            </a:r>
            <a:r>
              <a:rPr lang="sr-Latn-CS" sz="2000" dirty="0"/>
              <a:t> 2</a:t>
            </a:r>
            <a:endParaRPr lang="en-US" sz="2000" dirty="0"/>
          </a:p>
          <a:p>
            <a:pPr lvl="2">
              <a:lnSpc>
                <a:spcPct val="80000"/>
              </a:lnSpc>
              <a:defRPr/>
            </a:pPr>
            <a:r>
              <a:rPr lang="sr-Cyrl-RS" sz="2000" dirty="0"/>
              <a:t>Група</a:t>
            </a:r>
            <a:r>
              <a:rPr lang="en-US" sz="2000" dirty="0"/>
              <a:t> 5: </a:t>
            </a:r>
            <a:r>
              <a:rPr lang="en-US" sz="2000" dirty="0" err="1"/>
              <a:t>i</a:t>
            </a:r>
            <a:r>
              <a:rPr lang="sr-Latn-CS" sz="2000" dirty="0"/>
              <a:t>.</a:t>
            </a:r>
            <a:r>
              <a:rPr lang="en-US" sz="2000" dirty="0"/>
              <a:t>p</a:t>
            </a:r>
            <a:r>
              <a:rPr lang="sr-Latn-CS" sz="2000" dirty="0"/>
              <a:t>. </a:t>
            </a:r>
            <a:r>
              <a:rPr lang="sr-Cyrl-RS" sz="2000" dirty="0"/>
              <a:t>примена</a:t>
            </a:r>
            <a:r>
              <a:rPr lang="sr-Latn-CS" sz="2000" dirty="0"/>
              <a:t> </a:t>
            </a:r>
            <a:r>
              <a:rPr lang="sr-Cyrl-RS" sz="2000" dirty="0"/>
              <a:t>прокуваног</a:t>
            </a:r>
            <a:r>
              <a:rPr lang="sr-Latn-CS" sz="2000" dirty="0"/>
              <a:t> </a:t>
            </a:r>
            <a:r>
              <a:rPr lang="sr-Cyrl-RS" sz="2000" dirty="0"/>
              <a:t>екстракта</a:t>
            </a:r>
            <a:r>
              <a:rPr lang="sr-Latn-CS" sz="2000" dirty="0"/>
              <a:t> </a:t>
            </a:r>
            <a:r>
              <a:rPr lang="sr-Cyrl-RS" sz="2000" dirty="0"/>
              <a:t>белог</a:t>
            </a:r>
            <a:r>
              <a:rPr lang="sr-Latn-CS" sz="2000" dirty="0"/>
              <a:t> </a:t>
            </a:r>
            <a:r>
              <a:rPr lang="sr-Cyrl-RS" sz="2000" dirty="0"/>
              <a:t>лука</a:t>
            </a:r>
            <a:endParaRPr lang="sr-Latn-CS" sz="2000" dirty="0"/>
          </a:p>
          <a:p>
            <a:pPr lvl="2">
              <a:lnSpc>
                <a:spcPct val="80000"/>
              </a:lnSpc>
              <a:buNone/>
              <a:defRPr/>
            </a:pPr>
            <a:endParaRPr lang="sr-Latn-CS" sz="1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qdweb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260648"/>
            <a:ext cx="6934200" cy="4113213"/>
          </a:xfrm>
          <a:noFill/>
        </p:spPr>
      </p:pic>
      <p:sp>
        <p:nvSpPr>
          <p:cNvPr id="5" name="Rectangle 4"/>
          <p:cNvSpPr/>
          <p:nvPr/>
        </p:nvSpPr>
        <p:spPr>
          <a:xfrm>
            <a:off x="0" y="4254210"/>
            <a:ext cx="9144000" cy="260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перорална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en-US" sz="2400" dirty="0" err="1"/>
              <a:t>i</a:t>
            </a:r>
            <a:r>
              <a:rPr lang="sr-Latn-CS" sz="2400" dirty="0"/>
              <a:t>.</a:t>
            </a:r>
            <a:r>
              <a:rPr lang="en-US" sz="2400" dirty="0"/>
              <a:t>p</a:t>
            </a:r>
            <a:r>
              <a:rPr lang="sr-Latn-CS" sz="2400" dirty="0"/>
              <a:t>. </a:t>
            </a:r>
            <a:r>
              <a:rPr lang="sr-Cyrl-RS" sz="2400" dirty="0"/>
              <a:t>примена</a:t>
            </a:r>
            <a:r>
              <a:rPr lang="sr-Latn-CS" sz="2400" dirty="0"/>
              <a:t> </a:t>
            </a:r>
            <a:r>
              <a:rPr lang="sr-Cyrl-RS" sz="2400" dirty="0"/>
              <a:t>екстракта</a:t>
            </a:r>
            <a:r>
              <a:rPr lang="sr-Latn-CS" sz="2400" dirty="0"/>
              <a:t> </a:t>
            </a:r>
            <a:r>
              <a:rPr lang="sr-Cyrl-RS" sz="2400" dirty="0"/>
              <a:t>белог</a:t>
            </a:r>
            <a:r>
              <a:rPr lang="sr-Latn-CS" sz="2400" dirty="0"/>
              <a:t> </a:t>
            </a:r>
            <a:r>
              <a:rPr lang="sr-Cyrl-RS" sz="2400" dirty="0"/>
              <a:t>лука</a:t>
            </a:r>
            <a:r>
              <a:rPr lang="sr-Latn-CS" sz="2400" dirty="0"/>
              <a:t> </a:t>
            </a:r>
            <a:r>
              <a:rPr lang="sr-Cyrl-RS" sz="2400" dirty="0"/>
              <a:t>показали</a:t>
            </a:r>
            <a:r>
              <a:rPr lang="sr-Latn-CS" sz="2400" dirty="0"/>
              <a:t> </a:t>
            </a:r>
            <a:r>
              <a:rPr lang="sr-Cyrl-RS" sz="2400" dirty="0"/>
              <a:t>су</a:t>
            </a:r>
            <a:r>
              <a:rPr lang="sr-Latn-CS" sz="2400" dirty="0"/>
              <a:t> </a:t>
            </a:r>
            <a:r>
              <a:rPr lang="sr-Cyrl-RS" sz="2400" dirty="0"/>
              <a:t>значајан</a:t>
            </a:r>
            <a:r>
              <a:rPr lang="sr-Latn-CS" sz="2400" dirty="0"/>
              <a:t> </a:t>
            </a:r>
            <a:r>
              <a:rPr lang="sr-Cyrl-RS" sz="2400" dirty="0"/>
              <a:t>ефекат</a:t>
            </a:r>
            <a:r>
              <a:rPr lang="sr-Latn-CS" sz="2400" dirty="0"/>
              <a:t> </a:t>
            </a:r>
            <a:r>
              <a:rPr lang="sr-Cyrl-RS" sz="2400" dirty="0"/>
              <a:t>у</a:t>
            </a:r>
            <a:r>
              <a:rPr lang="sr-Latn-CS" sz="2400" dirty="0"/>
              <a:t> </a:t>
            </a:r>
            <a:r>
              <a:rPr lang="sr-Cyrl-RS" sz="2400" dirty="0"/>
              <a:t>снижењу</a:t>
            </a:r>
            <a:r>
              <a:rPr lang="sr-Latn-CS" sz="2400" dirty="0"/>
              <a:t> </a:t>
            </a:r>
            <a:r>
              <a:rPr lang="sr-Cyrl-RS" sz="2400" dirty="0"/>
              <a:t>триглицерида</a:t>
            </a:r>
            <a:r>
              <a:rPr lang="sr-Latn-CS" sz="2400" dirty="0"/>
              <a:t>, </a:t>
            </a:r>
            <a:r>
              <a:rPr lang="sr-Cyrl-RS" sz="2400" dirty="0"/>
              <a:t>а</a:t>
            </a:r>
            <a:r>
              <a:rPr lang="sr-Latn-CS" sz="2400" dirty="0"/>
              <a:t> </a:t>
            </a:r>
            <a:r>
              <a:rPr lang="en-US" sz="2400" dirty="0" err="1"/>
              <a:t>i</a:t>
            </a:r>
            <a:r>
              <a:rPr lang="sr-Latn-CS" sz="2400" dirty="0"/>
              <a:t>.</a:t>
            </a:r>
            <a:r>
              <a:rPr lang="en-US" sz="2400" dirty="0"/>
              <a:t>p</a:t>
            </a:r>
            <a:r>
              <a:rPr lang="sr-Latn-CS" sz="2400" dirty="0"/>
              <a:t>. </a:t>
            </a:r>
            <a:r>
              <a:rPr lang="sr-Cyrl-RS" sz="2400" dirty="0"/>
              <a:t>примена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у</a:t>
            </a:r>
            <a:r>
              <a:rPr lang="sr-Latn-CS" sz="2400" dirty="0"/>
              <a:t> </a:t>
            </a:r>
            <a:r>
              <a:rPr lang="sr-Cyrl-RS" sz="2400" dirty="0"/>
              <a:t>снижењу</a:t>
            </a:r>
            <a:r>
              <a:rPr lang="sr-Latn-CS" sz="2400" dirty="0"/>
              <a:t> </a:t>
            </a:r>
            <a:r>
              <a:rPr lang="sr-Cyrl-RS" sz="2400" dirty="0"/>
              <a:t>холестерола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Само</a:t>
            </a:r>
            <a:r>
              <a:rPr lang="sr-Latn-CS" sz="2400" dirty="0"/>
              <a:t> </a:t>
            </a:r>
            <a:r>
              <a:rPr lang="sr-Cyrl-RS" sz="2400" dirty="0"/>
              <a:t>екстракт</a:t>
            </a:r>
            <a:r>
              <a:rPr lang="sr-Latn-CS" sz="2400" dirty="0"/>
              <a:t> </a:t>
            </a:r>
            <a:r>
              <a:rPr lang="sr-Cyrl-RS" sz="2400" b="1" dirty="0"/>
              <a:t>свеже</a:t>
            </a:r>
            <a:r>
              <a:rPr lang="sr-Latn-CS" sz="2400" dirty="0"/>
              <a:t> </a:t>
            </a:r>
            <a:r>
              <a:rPr lang="sr-Cyrl-RS" sz="2400" dirty="0"/>
              <a:t>дроге</a:t>
            </a:r>
            <a:r>
              <a:rPr lang="sr-Latn-CS" sz="2400" dirty="0"/>
              <a:t>, </a:t>
            </a:r>
            <a:r>
              <a:rPr lang="sr-Cyrl-RS" sz="2400" dirty="0"/>
              <a:t>али</a:t>
            </a:r>
            <a:r>
              <a:rPr lang="sr-Latn-CS" sz="2400" dirty="0"/>
              <a:t> </a:t>
            </a:r>
            <a:r>
              <a:rPr lang="sr-Cyrl-RS" sz="2400" dirty="0"/>
              <a:t>не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прокуване</a:t>
            </a:r>
            <a:r>
              <a:rPr lang="sr-Latn-CS" sz="2400" dirty="0"/>
              <a:t>, </a:t>
            </a:r>
            <a:r>
              <a:rPr lang="sr-Cyrl-RS" sz="2400" dirty="0"/>
              <a:t>испољио</a:t>
            </a:r>
            <a:r>
              <a:rPr lang="sr-Latn-CS" sz="2400" dirty="0"/>
              <a:t> </a:t>
            </a:r>
            <a:r>
              <a:rPr lang="sr-Cyrl-RS" sz="2400" dirty="0"/>
              <a:t>је</a:t>
            </a:r>
            <a:r>
              <a:rPr lang="sr-Latn-CS" sz="2400" dirty="0"/>
              <a:t> </a:t>
            </a:r>
            <a:r>
              <a:rPr lang="sr-Cyrl-RS" sz="2400" dirty="0"/>
              <a:t>овај</a:t>
            </a:r>
            <a:r>
              <a:rPr lang="sr-Latn-CS" sz="2400" dirty="0"/>
              <a:t> </a:t>
            </a:r>
            <a:r>
              <a:rPr lang="sr-Cyrl-RS" sz="2400" dirty="0"/>
              <a:t>ефекат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/>
              <a:t>“</a:t>
            </a:r>
            <a:r>
              <a:rPr lang="en-US" dirty="0"/>
              <a:t>Raw garlic is more beneficial than cooked in reducing blood lipid and glucose levels and could potentially play an important role in preventing atherosclerosis.”</a:t>
            </a:r>
          </a:p>
          <a:p>
            <a:pPr>
              <a:lnSpc>
                <a:spcPct val="80000"/>
              </a:lnSpc>
              <a:defRPr/>
            </a:pPr>
            <a:endParaRPr lang="en-US" dirty="0"/>
          </a:p>
          <a:p>
            <a:pPr>
              <a:lnSpc>
                <a:spcPct val="80000"/>
              </a:lnSpc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564672"/>
          </a:xfrm>
        </p:spPr>
        <p:txBody>
          <a:bodyPr>
            <a:normAutofit/>
          </a:bodyPr>
          <a:lstStyle/>
          <a:p>
            <a:r>
              <a:rPr lang="sr-Cyrl-RS" sz="3200" dirty="0"/>
              <a:t>Бели</a:t>
            </a:r>
            <a:r>
              <a:rPr lang="sr-Latn-CS" sz="3200" dirty="0"/>
              <a:t> </a:t>
            </a:r>
            <a:r>
              <a:rPr lang="sr-Cyrl-RS" sz="3200" dirty="0"/>
              <a:t>лук</a:t>
            </a:r>
            <a:r>
              <a:rPr lang="sr-Latn-CS" sz="3200" dirty="0"/>
              <a:t> </a:t>
            </a:r>
            <a:r>
              <a:rPr lang="sr-Cyrl-RS" sz="3200" dirty="0"/>
              <a:t>као</a:t>
            </a:r>
            <a:r>
              <a:rPr lang="sr-Latn-CS" sz="3200" dirty="0"/>
              <a:t> </a:t>
            </a:r>
            <a:r>
              <a:rPr lang="sr-Cyrl-RS" sz="3200" dirty="0"/>
              <a:t>биљни</a:t>
            </a:r>
            <a:r>
              <a:rPr lang="sr-Latn-CS" sz="3200" dirty="0"/>
              <a:t> </a:t>
            </a:r>
            <a:r>
              <a:rPr lang="sr-Cyrl-RS" sz="3200" dirty="0"/>
              <a:t>лек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sr-Cyrl-RS" sz="2800" dirty="0"/>
              <a:t>Употреба</a:t>
            </a:r>
            <a:r>
              <a:rPr lang="sr-Latn-CS" sz="2800" dirty="0"/>
              <a:t> </a:t>
            </a:r>
            <a:r>
              <a:rPr lang="sr-Cyrl-RS" sz="2800" dirty="0"/>
              <a:t>белог</a:t>
            </a:r>
            <a:r>
              <a:rPr lang="sr-Latn-CS" sz="2800" dirty="0"/>
              <a:t> </a:t>
            </a:r>
            <a:r>
              <a:rPr lang="sr-Cyrl-RS" sz="2800" dirty="0"/>
              <a:t>лука</a:t>
            </a:r>
            <a:r>
              <a:rPr lang="sr-Latn-CS" sz="2800" dirty="0"/>
              <a:t> </a:t>
            </a:r>
            <a:r>
              <a:rPr lang="sr-Cyrl-RS" sz="2800" dirty="0"/>
              <a:t>као</a:t>
            </a:r>
            <a:r>
              <a:rPr lang="sr-Latn-CS" sz="2800" dirty="0"/>
              <a:t> </a:t>
            </a:r>
            <a:r>
              <a:rPr lang="sr-Cyrl-RS" sz="2800" dirty="0"/>
              <a:t>антихипертензива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даље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заснива</a:t>
            </a:r>
            <a:r>
              <a:rPr lang="sr-Latn-CS" sz="2800" dirty="0"/>
              <a:t> </a:t>
            </a:r>
            <a:r>
              <a:rPr lang="sr-Cyrl-RS" sz="2800" dirty="0"/>
              <a:t>на</a:t>
            </a:r>
            <a:r>
              <a:rPr lang="sr-Latn-CS" sz="2800" dirty="0"/>
              <a:t> </a:t>
            </a:r>
            <a:r>
              <a:rPr lang="sr-Cyrl-RS" sz="2800" dirty="0"/>
              <a:t>традиционалној</a:t>
            </a:r>
            <a:r>
              <a:rPr lang="sr-Latn-CS" sz="2800" dirty="0"/>
              <a:t> </a:t>
            </a:r>
            <a:r>
              <a:rPr lang="sr-Cyrl-RS" sz="2800" dirty="0"/>
              <a:t>употреби</a:t>
            </a:r>
            <a:endParaRPr lang="sr-Latn-CS" sz="2800" dirty="0"/>
          </a:p>
          <a:p>
            <a:pPr>
              <a:lnSpc>
                <a:spcPct val="80000"/>
              </a:lnSpc>
            </a:pPr>
            <a:r>
              <a:rPr lang="sr-Cyrl-RS" sz="2800" dirty="0"/>
              <a:t>Званични</a:t>
            </a:r>
            <a:r>
              <a:rPr lang="sr-Latn-CS" sz="2800" dirty="0"/>
              <a:t> </a:t>
            </a:r>
            <a:r>
              <a:rPr lang="sr-Cyrl-RS" sz="2800" dirty="0"/>
              <a:t>фитотерапијски</a:t>
            </a:r>
            <a:r>
              <a:rPr lang="sr-Latn-CS" sz="2800" dirty="0"/>
              <a:t> </a:t>
            </a:r>
            <a:r>
              <a:rPr lang="sr-Cyrl-RS" sz="2800" dirty="0"/>
              <a:t>водичи</a:t>
            </a:r>
            <a:r>
              <a:rPr lang="sr-Latn-CS" sz="2800" dirty="0"/>
              <a:t> </a:t>
            </a:r>
            <a:r>
              <a:rPr lang="sr-Cyrl-RS" sz="2800" dirty="0"/>
              <a:t>препоручују</a:t>
            </a:r>
            <a:r>
              <a:rPr lang="sr-Latn-CS" sz="2800" dirty="0"/>
              <a:t> </a:t>
            </a:r>
            <a:r>
              <a:rPr lang="sr-Cyrl-RS" sz="2800" dirty="0"/>
              <a:t>бели</a:t>
            </a:r>
            <a:r>
              <a:rPr lang="sr-Latn-CS" sz="2800" dirty="0"/>
              <a:t> </a:t>
            </a:r>
            <a:r>
              <a:rPr lang="sr-Cyrl-RS" sz="2800" dirty="0"/>
              <a:t>лук</a:t>
            </a:r>
            <a:r>
              <a:rPr lang="sr-Latn-CS" sz="2800" dirty="0"/>
              <a:t>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профилакси</a:t>
            </a:r>
            <a:r>
              <a:rPr lang="sr-Latn-CS" sz="2800" dirty="0"/>
              <a:t> </a:t>
            </a:r>
            <a:r>
              <a:rPr lang="sr-Cyrl-RS" sz="2800" dirty="0"/>
              <a:t>атеросклерозе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код</a:t>
            </a:r>
            <a:r>
              <a:rPr lang="sr-Latn-CS" sz="2800" dirty="0"/>
              <a:t> </a:t>
            </a:r>
            <a:r>
              <a:rPr lang="sr-Cyrl-RS" sz="2800" dirty="0"/>
              <a:t>хиперлипидемије</a:t>
            </a:r>
            <a:r>
              <a:rPr lang="sr-Latn-CS" sz="2800" dirty="0"/>
              <a:t> </a:t>
            </a:r>
            <a:r>
              <a:rPr lang="sr-Cyrl-RS" sz="2800" dirty="0"/>
              <a:t>која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не</a:t>
            </a:r>
            <a:r>
              <a:rPr lang="sr-Latn-CS" sz="2800" dirty="0"/>
              <a:t> </a:t>
            </a:r>
            <a:r>
              <a:rPr lang="sr-Cyrl-RS" sz="2800" dirty="0"/>
              <a:t>може</a:t>
            </a:r>
            <a:r>
              <a:rPr lang="sr-Latn-CS" sz="2800" dirty="0"/>
              <a:t> </a:t>
            </a:r>
            <a:r>
              <a:rPr lang="sr-Cyrl-RS" sz="2800" dirty="0"/>
              <a:t>регулисати</a:t>
            </a:r>
            <a:r>
              <a:rPr lang="sr-Latn-CS" sz="2800" dirty="0"/>
              <a:t> </a:t>
            </a:r>
            <a:r>
              <a:rPr lang="sr-Cyrl-RS" sz="2800" dirty="0"/>
              <a:t>дијететским</a:t>
            </a:r>
            <a:r>
              <a:rPr lang="sr-Latn-CS" sz="2800" dirty="0"/>
              <a:t> </a:t>
            </a:r>
            <a:r>
              <a:rPr lang="sr-Cyrl-RS" sz="2800" dirty="0"/>
              <a:t>режимом</a:t>
            </a:r>
            <a:r>
              <a:rPr lang="sr-Latn-CS" sz="2800" dirty="0"/>
              <a:t> </a:t>
            </a:r>
            <a:r>
              <a:rPr lang="sr-Cyrl-RS" sz="2800" dirty="0"/>
              <a:t>исхране</a:t>
            </a:r>
            <a:endParaRPr lang="sr-Latn-C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dirty="0"/>
              <a:t>   </a:t>
            </a:r>
            <a:r>
              <a:rPr lang="sr-Latn-CS" sz="2800" dirty="0">
                <a:solidFill>
                  <a:srgbClr val="FF0000"/>
                </a:solidFill>
              </a:rPr>
              <a:t>- </a:t>
            </a:r>
            <a:r>
              <a:rPr lang="sr-Cyrl-RS" sz="2800" b="1" dirty="0">
                <a:solidFill>
                  <a:schemeClr val="tx2"/>
                </a:solidFill>
              </a:rPr>
              <a:t>Дозе</a:t>
            </a:r>
            <a:r>
              <a:rPr lang="sr-Latn-CS" sz="2800" dirty="0">
                <a:solidFill>
                  <a:schemeClr val="tx2"/>
                </a:solidFill>
              </a:rPr>
              <a:t>: </a:t>
            </a:r>
            <a:r>
              <a:rPr lang="sr-Cyrl-RS" sz="2800" dirty="0">
                <a:solidFill>
                  <a:schemeClr val="tx2"/>
                </a:solidFill>
              </a:rPr>
              <a:t>осушено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чено</a:t>
            </a:r>
            <a:r>
              <a:rPr lang="sr-Latn-CS" sz="2800" dirty="0">
                <a:solidFill>
                  <a:schemeClr val="tx2"/>
                </a:solidFill>
              </a:rPr>
              <a:t> – 2 </a:t>
            </a:r>
            <a:r>
              <a:rPr lang="sr-Cyrl-RS" sz="2800" dirty="0">
                <a:solidFill>
                  <a:schemeClr val="tx2"/>
                </a:solidFill>
              </a:rPr>
              <a:t>до</a:t>
            </a:r>
            <a:r>
              <a:rPr lang="sr-Latn-CS" sz="2800" dirty="0">
                <a:solidFill>
                  <a:schemeClr val="tx2"/>
                </a:solidFill>
              </a:rPr>
              <a:t> 4 </a:t>
            </a:r>
            <a:r>
              <a:rPr lang="sr-Cyrl-RS" sz="2800" dirty="0">
                <a:solidFill>
                  <a:schemeClr val="tx2"/>
                </a:solidFill>
              </a:rPr>
              <a:t>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дневно</a:t>
            </a:r>
            <a:r>
              <a:rPr lang="sr-Latn-CS" sz="2800" dirty="0">
                <a:solidFill>
                  <a:schemeClr val="tx2"/>
                </a:solidFill>
              </a:rPr>
              <a:t>; </a:t>
            </a:r>
            <a:r>
              <a:rPr lang="sr-Cyrl-RS" sz="2800" dirty="0">
                <a:solidFill>
                  <a:schemeClr val="tx2"/>
                </a:solidFill>
              </a:rPr>
              <a:t>свеже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чено</a:t>
            </a:r>
            <a:r>
              <a:rPr lang="sr-Latn-CS" sz="2800" dirty="0">
                <a:solidFill>
                  <a:schemeClr val="tx2"/>
                </a:solidFill>
              </a:rPr>
              <a:t> – 4 </a:t>
            </a:r>
            <a:r>
              <a:rPr lang="sr-Cyrl-RS" sz="2800" dirty="0">
                <a:solidFill>
                  <a:schemeClr val="tx2"/>
                </a:solidFill>
              </a:rPr>
              <a:t>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дневно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или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количина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еквивалентна</a:t>
            </a:r>
            <a:r>
              <a:rPr lang="sr-Latn-CS" sz="2800" dirty="0">
                <a:solidFill>
                  <a:schemeClr val="tx2"/>
                </a:solidFill>
              </a:rPr>
              <a:t> 6-10 </a:t>
            </a:r>
            <a:r>
              <a:rPr lang="sr-Cyrl-RS" sz="2800" dirty="0">
                <a:solidFill>
                  <a:schemeClr val="tx2"/>
                </a:solidFill>
              </a:rPr>
              <a:t>мг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алиина</a:t>
            </a:r>
            <a:r>
              <a:rPr lang="sr-Latn-CS" sz="2800" dirty="0">
                <a:solidFill>
                  <a:schemeClr val="tx2"/>
                </a:solidFill>
              </a:rPr>
              <a:t> (</a:t>
            </a:r>
            <a:r>
              <a:rPr lang="sr-Cyrl-RS" sz="2800" dirty="0">
                <a:solidFill>
                  <a:schemeClr val="tx2"/>
                </a:solidFill>
              </a:rPr>
              <a:t>приближно</a:t>
            </a:r>
            <a:r>
              <a:rPr lang="sr-Latn-CS" sz="2800" dirty="0">
                <a:solidFill>
                  <a:schemeClr val="tx2"/>
                </a:solidFill>
              </a:rPr>
              <a:t> 3-5 </a:t>
            </a:r>
            <a:r>
              <a:rPr lang="sr-Cyrl-RS" sz="2800" dirty="0">
                <a:solidFill>
                  <a:schemeClr val="tx2"/>
                </a:solidFill>
              </a:rPr>
              <a:t>мг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алицина</a:t>
            </a:r>
            <a:r>
              <a:rPr lang="sr-Latn-CS" sz="2800" dirty="0">
                <a:solidFill>
                  <a:schemeClr val="tx2"/>
                </a:solidFill>
              </a:rPr>
              <a:t>) </a:t>
            </a:r>
            <a:r>
              <a:rPr lang="sr-Cyrl-RS" sz="2800" dirty="0">
                <a:solidFill>
                  <a:schemeClr val="tx2"/>
                </a:solidFill>
              </a:rPr>
              <a:t>дневно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dirty="0">
                <a:solidFill>
                  <a:schemeClr val="tx2"/>
                </a:solidFill>
              </a:rPr>
              <a:t>коју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обично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садржи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једно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чено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белог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лука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или</a:t>
            </a:r>
            <a:r>
              <a:rPr lang="sr-Latn-CS" sz="2800" dirty="0">
                <a:solidFill>
                  <a:schemeClr val="tx2"/>
                </a:solidFill>
              </a:rPr>
              <a:t> 0,5-1 </a:t>
            </a:r>
            <a:r>
              <a:rPr lang="sr-Cyrl-RS" sz="2800" dirty="0">
                <a:solidFill>
                  <a:schemeClr val="tx2"/>
                </a:solidFill>
              </a:rPr>
              <a:t>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сувог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прашка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белог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лука</a:t>
            </a:r>
            <a:endParaRPr lang="sr-Latn-CS" sz="28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dirty="0">
                <a:solidFill>
                  <a:schemeClr val="tx2"/>
                </a:solidFill>
              </a:rPr>
              <a:t>	- </a:t>
            </a:r>
            <a:r>
              <a:rPr lang="sr-Cyrl-RS" sz="2800" b="1" dirty="0">
                <a:solidFill>
                  <a:schemeClr val="tx2"/>
                </a:solidFill>
              </a:rPr>
              <a:t>Нежељена</a:t>
            </a:r>
            <a:r>
              <a:rPr lang="sr-Latn-CS" sz="2800" b="1" dirty="0">
                <a:solidFill>
                  <a:schemeClr val="tx2"/>
                </a:solidFill>
              </a:rPr>
              <a:t> </a:t>
            </a:r>
            <a:r>
              <a:rPr lang="sr-Cyrl-RS" sz="2800" b="1" dirty="0">
                <a:solidFill>
                  <a:schemeClr val="tx2"/>
                </a:solidFill>
              </a:rPr>
              <a:t>дејства</a:t>
            </a:r>
            <a:r>
              <a:rPr lang="sr-Latn-CS" sz="2800" dirty="0">
                <a:solidFill>
                  <a:schemeClr val="tx2"/>
                </a:solidFill>
              </a:rPr>
              <a:t>: </a:t>
            </a:r>
            <a:r>
              <a:rPr lang="sr-Cyrl-RS" sz="2800" dirty="0">
                <a:solidFill>
                  <a:schemeClr val="tx2"/>
                </a:solidFill>
              </a:rPr>
              <a:t>ГИТ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неподношљивост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dirty="0">
                <a:solidFill>
                  <a:schemeClr val="tx2"/>
                </a:solidFill>
              </a:rPr>
              <a:t>алергијске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реакције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dirty="0">
                <a:solidFill>
                  <a:schemeClr val="tx2"/>
                </a:solidFill>
              </a:rPr>
              <a:t>непријатан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задах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из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уста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dirty="0">
                <a:solidFill>
                  <a:schemeClr val="tx2"/>
                </a:solidFill>
              </a:rPr>
              <a:t>непријатан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мирис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зноја</a:t>
            </a:r>
            <a:endParaRPr lang="sr-Latn-CS" sz="28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dirty="0">
                <a:solidFill>
                  <a:schemeClr val="tx2"/>
                </a:solidFill>
              </a:rPr>
              <a:t>	- </a:t>
            </a:r>
            <a:r>
              <a:rPr lang="sr-Cyrl-RS" sz="2800" dirty="0">
                <a:solidFill>
                  <a:schemeClr val="tx2"/>
                </a:solidFill>
              </a:rPr>
              <a:t>И</a:t>
            </a:r>
            <a:r>
              <a:rPr lang="sr-Cyrl-RS" sz="2800" b="1" dirty="0">
                <a:solidFill>
                  <a:schemeClr val="tx2"/>
                </a:solidFill>
              </a:rPr>
              <a:t>нтеракције</a:t>
            </a:r>
            <a:r>
              <a:rPr lang="sr-Latn-CS" sz="2800" dirty="0">
                <a:solidFill>
                  <a:schemeClr val="tx2"/>
                </a:solidFill>
              </a:rPr>
              <a:t>: </a:t>
            </a:r>
            <a:r>
              <a:rPr lang="sr-Cyrl-RS" sz="2800" dirty="0">
                <a:solidFill>
                  <a:schemeClr val="tx2"/>
                </a:solidFill>
              </a:rPr>
              <a:t>Могуће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појачање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дејства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антикоагуланаса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dirty="0">
                <a:solidFill>
                  <a:schemeClr val="tx2"/>
                </a:solidFill>
              </a:rPr>
              <a:t>антитромбоцитних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лекова</a:t>
            </a:r>
            <a:endParaRPr lang="sr-Latn-CS" sz="28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dirty="0">
                <a:solidFill>
                  <a:schemeClr val="tx2"/>
                </a:solidFill>
              </a:rPr>
              <a:t>	- </a:t>
            </a:r>
            <a:r>
              <a:rPr lang="sr-Cyrl-RS" sz="2800" b="1" dirty="0">
                <a:solidFill>
                  <a:schemeClr val="tx2"/>
                </a:solidFill>
              </a:rPr>
              <a:t>Мере</a:t>
            </a:r>
            <a:r>
              <a:rPr lang="sr-Latn-CS" sz="2800" b="1" dirty="0">
                <a:solidFill>
                  <a:schemeClr val="tx2"/>
                </a:solidFill>
              </a:rPr>
              <a:t> </a:t>
            </a:r>
            <a:r>
              <a:rPr lang="sr-Cyrl-RS" sz="2800" b="1" dirty="0">
                <a:solidFill>
                  <a:schemeClr val="tx2"/>
                </a:solidFill>
              </a:rPr>
              <a:t>опреза</a:t>
            </a:r>
            <a:r>
              <a:rPr lang="sr-Latn-CS" sz="2800" dirty="0">
                <a:solidFill>
                  <a:schemeClr val="tx2"/>
                </a:solidFill>
              </a:rPr>
              <a:t>: </a:t>
            </a:r>
            <a:r>
              <a:rPr lang="sr-Cyrl-RS" sz="2800" dirty="0">
                <a:solidFill>
                  <a:schemeClr val="tx2"/>
                </a:solidFill>
              </a:rPr>
              <a:t>Смањити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примену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пре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хируршких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захвата</a:t>
            </a:r>
            <a:r>
              <a:rPr lang="sr-Latn-CS" sz="2800" dirty="0">
                <a:solidFill>
                  <a:schemeClr val="tx2"/>
                </a:solidFill>
              </a:rPr>
              <a:t>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dirty="0">
                <a:solidFill>
                  <a:schemeClr val="tx2"/>
                </a:solidFill>
              </a:rPr>
              <a:t>	- </a:t>
            </a:r>
            <a:r>
              <a:rPr lang="sr-Cyrl-RS" sz="2800" b="1" dirty="0">
                <a:solidFill>
                  <a:schemeClr val="tx2"/>
                </a:solidFill>
              </a:rPr>
              <a:t>Контраиндикације</a:t>
            </a:r>
            <a:r>
              <a:rPr lang="sr-Latn-CS" sz="2800" b="1" dirty="0">
                <a:solidFill>
                  <a:schemeClr val="tx2"/>
                </a:solidFill>
              </a:rPr>
              <a:t>: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Нису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познате</a:t>
            </a:r>
            <a:r>
              <a:rPr lang="sr-Latn-CS" sz="2800" dirty="0">
                <a:solidFill>
                  <a:schemeClr val="tx2"/>
                </a:solidFill>
              </a:rPr>
              <a:t>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8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360040"/>
          </a:xfrm>
        </p:spPr>
        <p:txBody>
          <a:bodyPr>
            <a:normAutofit fontScale="90000"/>
          </a:bodyPr>
          <a:lstStyle/>
          <a:p>
            <a:r>
              <a:rPr lang="sr-Cyrl-RS" sz="3200" dirty="0"/>
              <a:t>Друге</a:t>
            </a:r>
            <a:r>
              <a:rPr lang="sr-Latn-CS" sz="3200" dirty="0"/>
              <a:t> </a:t>
            </a:r>
            <a:r>
              <a:rPr lang="sr-Cyrl-RS" sz="3200" dirty="0"/>
              <a:t>биљке</a:t>
            </a:r>
            <a:r>
              <a:rPr lang="sr-Latn-CS" sz="3200" dirty="0"/>
              <a:t> </a:t>
            </a:r>
            <a:r>
              <a:rPr lang="sr-Cyrl-RS" sz="3200" dirty="0"/>
              <a:t>са</a:t>
            </a:r>
            <a:r>
              <a:rPr lang="sr-Latn-CS" sz="3200" dirty="0"/>
              <a:t> </a:t>
            </a:r>
            <a:r>
              <a:rPr lang="sr-Cyrl-RS" sz="3200" dirty="0"/>
              <a:t>антиатеросклеротским</a:t>
            </a:r>
            <a:r>
              <a:rPr lang="sr-Latn-CS" sz="3200" dirty="0"/>
              <a:t> </a:t>
            </a:r>
            <a:r>
              <a:rPr lang="sr-Cyrl-RS" sz="3200" dirty="0"/>
              <a:t>ефектима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sr-Cyrl-RS" sz="2800" dirty="0">
                <a:solidFill>
                  <a:schemeClr val="tx2"/>
                </a:solidFill>
              </a:rPr>
              <a:t>Соја</a:t>
            </a:r>
            <a:r>
              <a:rPr lang="sr-Latn-CS" sz="2800" dirty="0">
                <a:solidFill>
                  <a:srgbClr val="66FF33"/>
                </a:solidFill>
              </a:rPr>
              <a:t> </a:t>
            </a:r>
            <a:r>
              <a:rPr lang="sr-Latn-CS" sz="2800" dirty="0"/>
              <a:t>(</a:t>
            </a:r>
            <a:r>
              <a:rPr lang="sr-Cyrl-RS" sz="2800" dirty="0"/>
              <a:t>фосфолипиди</a:t>
            </a:r>
            <a:r>
              <a:rPr lang="sr-Latn-CS" sz="2800" dirty="0"/>
              <a:t> </a:t>
            </a:r>
            <a:r>
              <a:rPr lang="sr-Cyrl-RS" sz="2800" dirty="0"/>
              <a:t>зрна</a:t>
            </a:r>
            <a:r>
              <a:rPr lang="sr-Latn-CS" sz="2800" dirty="0"/>
              <a:t> </a:t>
            </a:r>
            <a:r>
              <a:rPr lang="sr-Cyrl-RS" sz="2800" dirty="0"/>
              <a:t>соја</a:t>
            </a:r>
            <a:r>
              <a:rPr lang="sr-Latn-CS" sz="2800" dirty="0"/>
              <a:t>, </a:t>
            </a:r>
            <a:r>
              <a:rPr lang="sr-Cyrl-RS" sz="2800" dirty="0"/>
              <a:t>углавном</a:t>
            </a:r>
            <a:r>
              <a:rPr lang="sr-Latn-CS" sz="2800" dirty="0"/>
              <a:t> </a:t>
            </a:r>
            <a:r>
              <a:rPr lang="sr-Cyrl-RS" sz="2800" dirty="0"/>
              <a:t>фосфатидилхолин</a:t>
            </a:r>
            <a:r>
              <a:rPr lang="sr-Latn-CS" sz="2800" dirty="0"/>
              <a:t>; 1-3 </a:t>
            </a:r>
            <a:r>
              <a:rPr lang="sr-Cyrl-RS" sz="2800" dirty="0"/>
              <a:t>г</a:t>
            </a:r>
            <a:r>
              <a:rPr lang="sr-Latn-CS" sz="2800" dirty="0"/>
              <a:t>/</a:t>
            </a:r>
            <a:r>
              <a:rPr lang="sr-Cyrl-RS" sz="2800" dirty="0"/>
              <a:t>дан</a:t>
            </a:r>
            <a:r>
              <a:rPr lang="sr-Latn-CS" sz="2800" dirty="0"/>
              <a:t> - </a:t>
            </a:r>
            <a:r>
              <a:rPr lang="sr-Cyrl-RS" sz="2800" dirty="0"/>
              <a:t>смањење</a:t>
            </a:r>
            <a:r>
              <a:rPr lang="sr-Latn-CS" sz="2800" dirty="0"/>
              <a:t> </a:t>
            </a:r>
            <a:r>
              <a:rPr lang="sr-Cyrl-RS" sz="2800" dirty="0"/>
              <a:t>холестерола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7-19% </a:t>
            </a:r>
            <a:r>
              <a:rPr lang="sr-Cyrl-RS" sz="2800" dirty="0"/>
              <a:t>од</a:t>
            </a:r>
            <a:r>
              <a:rPr lang="sr-Latn-CS" sz="2800" dirty="0"/>
              <a:t> </a:t>
            </a:r>
            <a:r>
              <a:rPr lang="sr-Cyrl-RS" sz="2800" dirty="0"/>
              <a:t>иницијалне</a:t>
            </a:r>
            <a:r>
              <a:rPr lang="sr-Latn-CS" sz="2800" dirty="0"/>
              <a:t> </a:t>
            </a:r>
            <a:r>
              <a:rPr lang="sr-Cyrl-RS" sz="2800" dirty="0"/>
              <a:t>вредности</a:t>
            </a:r>
            <a:r>
              <a:rPr lang="sr-Latn-CS" sz="2800" dirty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sr-Cyrl-RS" sz="2800" dirty="0">
                <a:solidFill>
                  <a:schemeClr val="tx2"/>
                </a:solidFill>
              </a:rPr>
              <a:t>Зобене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мекиње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Latn-CS" sz="2800" dirty="0"/>
              <a:t>(</a:t>
            </a:r>
            <a:r>
              <a:rPr lang="sr-Cyrl-RS" sz="2800" dirty="0"/>
              <a:t>дијетна</a:t>
            </a:r>
            <a:r>
              <a:rPr lang="sr-Latn-CS" sz="2800" dirty="0"/>
              <a:t> </a:t>
            </a:r>
            <a:r>
              <a:rPr lang="sr-Cyrl-RS" sz="2800" dirty="0"/>
              <a:t>влакна</a:t>
            </a:r>
            <a:r>
              <a:rPr lang="sr-Latn-CS" sz="2800" dirty="0"/>
              <a:t> </a:t>
            </a:r>
            <a:r>
              <a:rPr lang="sr-Cyrl-RS" sz="2800" dirty="0"/>
              <a:t>која</a:t>
            </a:r>
            <a:r>
              <a:rPr lang="sr-Latn-CS" sz="2800" dirty="0"/>
              <a:t> </a:t>
            </a:r>
            <a:r>
              <a:rPr lang="sr-Cyrl-RS" sz="2800" dirty="0"/>
              <a:t>имају</a:t>
            </a:r>
            <a:r>
              <a:rPr lang="sr-Latn-CS" sz="2800" dirty="0"/>
              <a:t> </a:t>
            </a:r>
            <a:r>
              <a:rPr lang="sr-Cyrl-RS" sz="2800" dirty="0"/>
              <a:t>способност</a:t>
            </a:r>
            <a:r>
              <a:rPr lang="sr-Latn-CS" sz="2800" dirty="0"/>
              <a:t> </a:t>
            </a:r>
            <a:r>
              <a:rPr lang="sr-Cyrl-RS" sz="2800" dirty="0"/>
              <a:t>формирања</a:t>
            </a:r>
            <a:r>
              <a:rPr lang="sr-Latn-CS" sz="2800" dirty="0"/>
              <a:t> </a:t>
            </a:r>
            <a:r>
              <a:rPr lang="sr-Cyrl-RS" sz="2800" dirty="0"/>
              <a:t>гела</a:t>
            </a:r>
            <a:r>
              <a:rPr lang="sr-Latn-CS" sz="2800" dirty="0"/>
              <a:t>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дигестивном</a:t>
            </a:r>
            <a:r>
              <a:rPr lang="sr-Latn-CS" sz="2800" dirty="0"/>
              <a:t> </a:t>
            </a:r>
            <a:r>
              <a:rPr lang="sr-Cyrl-RS" sz="2800" dirty="0"/>
              <a:t>тракту</a:t>
            </a:r>
            <a:r>
              <a:rPr lang="sr-Latn-CS" sz="2800" dirty="0"/>
              <a:t>; </a:t>
            </a:r>
            <a:r>
              <a:rPr lang="sr-Cyrl-RS" sz="2800" dirty="0"/>
              <a:t>уз</a:t>
            </a:r>
            <a:r>
              <a:rPr lang="sr-Latn-CS" sz="2800" dirty="0"/>
              <a:t> 100 </a:t>
            </a:r>
            <a:r>
              <a:rPr lang="sr-Cyrl-RS" sz="2800" dirty="0"/>
              <a:t>г</a:t>
            </a:r>
            <a:r>
              <a:rPr lang="sr-Latn-CS" sz="2800" dirty="0"/>
              <a:t> </a:t>
            </a:r>
            <a:r>
              <a:rPr lang="sr-Cyrl-RS" sz="2800" dirty="0"/>
              <a:t>током</a:t>
            </a:r>
            <a:r>
              <a:rPr lang="sr-Latn-CS" sz="2800" dirty="0"/>
              <a:t> 14 </a:t>
            </a:r>
            <a:r>
              <a:rPr lang="sr-Cyrl-RS" sz="2800" dirty="0"/>
              <a:t>недеља</a:t>
            </a:r>
            <a:r>
              <a:rPr lang="sr-Latn-CS" sz="2800" dirty="0"/>
              <a:t> </a:t>
            </a:r>
            <a:r>
              <a:rPr lang="sr-Cyrl-RS" sz="2800" dirty="0"/>
              <a:t>смањење</a:t>
            </a:r>
            <a:r>
              <a:rPr lang="sr-Latn-CS" sz="2800" dirty="0"/>
              <a:t> </a:t>
            </a:r>
            <a:r>
              <a:rPr lang="sr-Cyrl-RS" sz="2800" dirty="0"/>
              <a:t>холестерола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16%, </a:t>
            </a:r>
            <a:r>
              <a:rPr lang="sr-Cyrl-RS" sz="2800" dirty="0"/>
              <a:t>а</a:t>
            </a:r>
            <a:r>
              <a:rPr lang="sr-Latn-CS" sz="2800" dirty="0"/>
              <a:t> </a:t>
            </a:r>
            <a:r>
              <a:rPr lang="en-US" sz="2800" dirty="0"/>
              <a:t>LDL</a:t>
            </a:r>
            <a:r>
              <a:rPr lang="sr-Latn-CS" sz="2800" dirty="0"/>
              <a:t>-</a:t>
            </a:r>
            <a:r>
              <a:rPr lang="en-US" sz="2800" dirty="0"/>
              <a:t>H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21%)</a:t>
            </a:r>
          </a:p>
          <a:p>
            <a:pPr>
              <a:lnSpc>
                <a:spcPct val="90000"/>
              </a:lnSpc>
              <a:defRPr/>
            </a:pPr>
            <a:r>
              <a:rPr lang="sr-Cyrl-RS" sz="2800" dirty="0">
                <a:solidFill>
                  <a:schemeClr val="tx2"/>
                </a:solidFill>
              </a:rPr>
              <a:t>Гуар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гума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Latn-CS" sz="2800" dirty="0"/>
              <a:t>(</a:t>
            </a:r>
            <a:r>
              <a:rPr lang="sr-Cyrl-RS" sz="2800" dirty="0"/>
              <a:t>полисахариди</a:t>
            </a:r>
            <a:r>
              <a:rPr lang="sr-Latn-CS" sz="2800" dirty="0"/>
              <a:t> </a:t>
            </a:r>
            <a:r>
              <a:rPr lang="sr-Cyrl-RS" sz="2800" dirty="0"/>
              <a:t>везују</a:t>
            </a:r>
            <a:r>
              <a:rPr lang="sr-Latn-CS" sz="2800" dirty="0"/>
              <a:t> </a:t>
            </a:r>
            <a:r>
              <a:rPr lang="sr-Cyrl-RS" sz="2800" dirty="0"/>
              <a:t>жучне</a:t>
            </a:r>
            <a:r>
              <a:rPr lang="sr-Latn-CS" sz="2800" dirty="0"/>
              <a:t> </a:t>
            </a:r>
            <a:r>
              <a:rPr lang="sr-Cyrl-RS" sz="2800" dirty="0"/>
              <a:t>киселине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холестерол</a:t>
            </a:r>
            <a:r>
              <a:rPr lang="sr-Latn-CS" sz="2800" dirty="0"/>
              <a:t>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цревима</a:t>
            </a:r>
            <a:r>
              <a:rPr lang="sr-Latn-CS" sz="2800" dirty="0"/>
              <a:t>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неапсорбибилни</a:t>
            </a:r>
            <a:r>
              <a:rPr lang="sr-Latn-CS" sz="2800" dirty="0"/>
              <a:t> </a:t>
            </a:r>
            <a:r>
              <a:rPr lang="sr-Cyrl-RS" sz="2800" dirty="0"/>
              <a:t>облик</a:t>
            </a:r>
            <a:r>
              <a:rPr lang="sr-Latn-CS" sz="2800" dirty="0"/>
              <a:t>; </a:t>
            </a:r>
            <a:r>
              <a:rPr lang="sr-Cyrl-RS" sz="2800" dirty="0"/>
              <a:t>уз</a:t>
            </a:r>
            <a:r>
              <a:rPr lang="sr-Latn-CS" sz="2800" dirty="0"/>
              <a:t> </a:t>
            </a:r>
            <a:r>
              <a:rPr lang="sr-Cyrl-RS" sz="2800" dirty="0"/>
              <a:t>дозу</a:t>
            </a:r>
            <a:r>
              <a:rPr lang="sr-Latn-CS" sz="2800" dirty="0"/>
              <a:t> </a:t>
            </a:r>
            <a:r>
              <a:rPr lang="sr-Cyrl-RS" sz="2800" dirty="0"/>
              <a:t>од</a:t>
            </a:r>
            <a:r>
              <a:rPr lang="sr-Latn-CS" sz="2800" dirty="0"/>
              <a:t> 15 </a:t>
            </a:r>
            <a:r>
              <a:rPr lang="sr-Cyrl-RS" sz="2800" dirty="0"/>
              <a:t>г</a:t>
            </a:r>
            <a:r>
              <a:rPr lang="sr-Latn-CS" sz="2800" dirty="0"/>
              <a:t>/</a:t>
            </a:r>
            <a:r>
              <a:rPr lang="sr-Cyrl-RS" sz="2800" dirty="0"/>
              <a:t>дан</a:t>
            </a:r>
            <a:r>
              <a:rPr lang="sr-Latn-CS" sz="2800" dirty="0"/>
              <a:t> </a:t>
            </a:r>
            <a:r>
              <a:rPr lang="sr-Cyrl-RS" sz="2800" dirty="0"/>
              <a:t>смањење</a:t>
            </a:r>
            <a:r>
              <a:rPr lang="sr-Latn-CS" sz="2800" dirty="0"/>
              <a:t> </a:t>
            </a:r>
            <a:r>
              <a:rPr lang="sr-Cyrl-RS" sz="2800" dirty="0"/>
              <a:t>холестерола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6-8%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триглицерида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13-17%)</a:t>
            </a:r>
          </a:p>
          <a:p>
            <a:pPr>
              <a:lnSpc>
                <a:spcPct val="90000"/>
              </a:lnSpc>
              <a:defRPr/>
            </a:pPr>
            <a:r>
              <a:rPr lang="sr-Cyrl-RS" sz="2800" dirty="0">
                <a:solidFill>
                  <a:schemeClr val="tx2"/>
                </a:solidFill>
              </a:rPr>
              <a:t>Лист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артичоке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Latn-CS" sz="2800" dirty="0"/>
              <a:t>(</a:t>
            </a:r>
            <a:r>
              <a:rPr lang="sr-Latn-CS" sz="2800" i="1" dirty="0"/>
              <a:t>Cynarae folium</a:t>
            </a:r>
            <a:r>
              <a:rPr lang="sr-Latn-CS" sz="2800" dirty="0"/>
              <a:t>, </a:t>
            </a:r>
            <a:r>
              <a:rPr lang="sr-Latn-CS" sz="2800" i="1" dirty="0"/>
              <a:t>Cynara scolymus</a:t>
            </a:r>
            <a:r>
              <a:rPr lang="sr-Latn-CS" sz="2800" dirty="0"/>
              <a:t> L., Asteraceae)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43000"/>
          </a:xfrm>
        </p:spPr>
        <p:txBody>
          <a:bodyPr>
            <a:normAutofit/>
          </a:bodyPr>
          <a:lstStyle/>
          <a:p>
            <a:r>
              <a:rPr lang="sr-Cyrl-RS" sz="3200" b="1" dirty="0"/>
              <a:t>Лист</a:t>
            </a:r>
            <a:r>
              <a:rPr lang="sr-Latn-CS" sz="3200" b="1" dirty="0"/>
              <a:t> </a:t>
            </a:r>
            <a:r>
              <a:rPr lang="sr-Cyrl-RS" sz="3200" b="1" dirty="0"/>
              <a:t>артичоке</a:t>
            </a:r>
            <a:r>
              <a:rPr lang="sr-Latn-CS" sz="3200" b="1" dirty="0"/>
              <a:t> </a:t>
            </a:r>
            <a:r>
              <a:rPr lang="sr-Latn-CS" sz="3200" dirty="0"/>
              <a:t>(</a:t>
            </a:r>
            <a:r>
              <a:rPr lang="en-US" sz="3200" i="1" dirty="0"/>
              <a:t>C</a:t>
            </a:r>
            <a:r>
              <a:rPr lang="sr-Latn-CS" sz="3200" i="1" dirty="0"/>
              <a:t>y</a:t>
            </a:r>
            <a:r>
              <a:rPr lang="en-US" sz="3200" i="1" dirty="0" err="1"/>
              <a:t>narae</a:t>
            </a:r>
            <a:r>
              <a:rPr lang="sr-Latn-CS" sz="3200" i="1" dirty="0"/>
              <a:t> </a:t>
            </a:r>
            <a:r>
              <a:rPr lang="en-US" sz="3200" i="1" dirty="0"/>
              <a:t>folium</a:t>
            </a:r>
            <a:r>
              <a:rPr lang="sr-Latn-CS" sz="3200" dirty="0"/>
              <a:t>, </a:t>
            </a:r>
            <a:r>
              <a:rPr lang="en-US" sz="3200" i="1" dirty="0"/>
              <a:t>C</a:t>
            </a:r>
            <a:r>
              <a:rPr lang="sr-Latn-CS" sz="3200" i="1" dirty="0"/>
              <a:t>y</a:t>
            </a:r>
            <a:r>
              <a:rPr lang="en-US" sz="3200" i="1" dirty="0" err="1"/>
              <a:t>nara</a:t>
            </a:r>
            <a:r>
              <a:rPr lang="sr-Latn-CS" sz="3200" i="1" dirty="0"/>
              <a:t> </a:t>
            </a:r>
            <a:r>
              <a:rPr lang="en-US" sz="3200" i="1" dirty="0" err="1"/>
              <a:t>scol</a:t>
            </a:r>
            <a:r>
              <a:rPr lang="sr-Latn-CS" sz="3200" i="1" dirty="0"/>
              <a:t>y</a:t>
            </a:r>
            <a:r>
              <a:rPr lang="en-US" sz="3200" i="1" dirty="0" err="1"/>
              <a:t>mus</a:t>
            </a:r>
            <a:r>
              <a:rPr lang="sr-Latn-CS" sz="3200" dirty="0"/>
              <a:t> </a:t>
            </a:r>
            <a:r>
              <a:rPr lang="en-US" sz="3200" dirty="0"/>
              <a:t>L</a:t>
            </a:r>
            <a:r>
              <a:rPr lang="sr-Latn-CS" sz="3200" dirty="0"/>
              <a:t>., </a:t>
            </a:r>
            <a:r>
              <a:rPr lang="en-US" sz="3200" dirty="0" err="1"/>
              <a:t>Asteraceae</a:t>
            </a:r>
            <a:r>
              <a:rPr lang="sr-Latn-CS" sz="3200" dirty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4860032" cy="551723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sr-Cyrl-RS" sz="3400" b="1" dirty="0"/>
              <a:t>Активни</a:t>
            </a:r>
            <a:r>
              <a:rPr lang="sr-Latn-CS" sz="3400" b="1" dirty="0"/>
              <a:t> </a:t>
            </a:r>
            <a:r>
              <a:rPr lang="sr-Cyrl-RS" sz="3400" b="1" dirty="0"/>
              <a:t>састојци</a:t>
            </a:r>
            <a:r>
              <a:rPr lang="sr-Latn-CS" sz="3400" dirty="0"/>
              <a:t>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фенолне</a:t>
            </a:r>
            <a:r>
              <a:rPr lang="sr-Latn-CS" sz="3400" dirty="0"/>
              <a:t> </a:t>
            </a:r>
            <a:r>
              <a:rPr lang="sr-Cyrl-RS" sz="3400" dirty="0"/>
              <a:t>киселине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флавоноиди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етарска</a:t>
            </a:r>
            <a:r>
              <a:rPr lang="sr-Latn-CS" sz="3400" dirty="0"/>
              <a:t> </a:t>
            </a:r>
            <a:r>
              <a:rPr lang="sr-Cyrl-RS" sz="3400" dirty="0"/>
              <a:t>уља</a:t>
            </a:r>
            <a:r>
              <a:rPr lang="sr-Latn-CS" sz="3400" dirty="0"/>
              <a:t>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фитостероли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танини</a:t>
            </a:r>
            <a:r>
              <a:rPr lang="sr-Latn-CS" sz="3400" dirty="0"/>
              <a:t>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сесквитерпенски</a:t>
            </a:r>
            <a:r>
              <a:rPr lang="sr-Latn-CS" sz="3400" dirty="0"/>
              <a:t> </a:t>
            </a:r>
            <a:r>
              <a:rPr lang="sr-Cyrl-RS" sz="3400" dirty="0"/>
              <a:t>лактони</a:t>
            </a:r>
            <a:endParaRPr lang="sr-Latn-CS" sz="3400" dirty="0"/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sr-Cyrl-RS" sz="3400" b="1" dirty="0"/>
              <a:t>Фармаколошка</a:t>
            </a:r>
            <a:r>
              <a:rPr lang="sr-Latn-CS" sz="3400" b="1" dirty="0"/>
              <a:t> </a:t>
            </a:r>
            <a:r>
              <a:rPr lang="sr-Cyrl-RS" sz="3400" b="1" dirty="0"/>
              <a:t>дејства</a:t>
            </a:r>
            <a:r>
              <a:rPr lang="sr-Latn-CS" sz="3400" dirty="0"/>
              <a:t>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диуретско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холеретично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хипохолестеролемијско</a:t>
            </a:r>
            <a:r>
              <a:rPr lang="sr-Latn-CS" sz="3400" dirty="0"/>
              <a:t>, </a:t>
            </a:r>
            <a:r>
              <a:rPr lang="sr-Cyrl-RS" sz="3400" dirty="0"/>
              <a:t>хиполипидемијско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антиоксидативно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хепатропротективно</a:t>
            </a:r>
            <a:endParaRPr lang="sr-Latn-CS" sz="3400" dirty="0"/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sr-Cyrl-RS" sz="3400" b="1" dirty="0"/>
              <a:t>Традиционална</a:t>
            </a:r>
            <a:r>
              <a:rPr lang="sr-Latn-CS" sz="3400" b="1" dirty="0"/>
              <a:t> </a:t>
            </a:r>
            <a:r>
              <a:rPr lang="sr-Cyrl-RS" sz="3400" b="1" dirty="0"/>
              <a:t>употреба</a:t>
            </a:r>
            <a:r>
              <a:rPr lang="sr-Latn-CS" sz="3400" dirty="0"/>
              <a:t>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третман</a:t>
            </a:r>
            <a:r>
              <a:rPr lang="sr-Latn-CS" sz="3400" dirty="0"/>
              <a:t> </a:t>
            </a:r>
            <a:r>
              <a:rPr lang="sr-Cyrl-RS" sz="3400" dirty="0"/>
              <a:t>хиперлипидемије</a:t>
            </a:r>
            <a:r>
              <a:rPr lang="sr-Latn-CS" sz="3400" dirty="0"/>
              <a:t>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3400" dirty="0"/>
              <a:t>	- </a:t>
            </a:r>
            <a:r>
              <a:rPr lang="sr-Cyrl-RS" sz="3400" dirty="0"/>
              <a:t>неулкусна</a:t>
            </a:r>
            <a:r>
              <a:rPr lang="sr-Latn-CS" sz="3400" dirty="0"/>
              <a:t> </a:t>
            </a:r>
            <a:r>
              <a:rPr lang="sr-Cyrl-RS" sz="3400" dirty="0"/>
              <a:t>диспепсија</a:t>
            </a:r>
            <a:r>
              <a:rPr lang="sr-Latn-CS" sz="3400" dirty="0"/>
              <a:t> </a:t>
            </a:r>
          </a:p>
          <a:p>
            <a:endParaRPr lang="en-US" dirty="0"/>
          </a:p>
        </p:txBody>
      </p:sp>
      <p:pic>
        <p:nvPicPr>
          <p:cNvPr id="4" name="Picture 12" descr="http://www.pharmawiki.ch/wiki/media/Artischock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4024313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0" y="4725144"/>
            <a:ext cx="4572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Cyrl-RS" sz="2000" dirty="0"/>
              <a:t>Дозе</a:t>
            </a:r>
            <a:r>
              <a:rPr lang="sr-Latn-CS" sz="2000" dirty="0"/>
              <a:t>:</a:t>
            </a:r>
          </a:p>
          <a:p>
            <a:r>
              <a:rPr lang="sr-Latn-CS" sz="2000" dirty="0"/>
              <a:t>5-10 </a:t>
            </a:r>
            <a:r>
              <a:rPr lang="sr-Cyrl-RS" sz="2000" dirty="0"/>
              <a:t>г</a:t>
            </a:r>
            <a:r>
              <a:rPr lang="sr-Latn-CS" sz="2000" dirty="0"/>
              <a:t> </a:t>
            </a:r>
            <a:r>
              <a:rPr lang="sr-Cyrl-RS" sz="2000" dirty="0"/>
              <a:t>осушене</a:t>
            </a:r>
            <a:r>
              <a:rPr lang="sr-Latn-CS" sz="2000" dirty="0"/>
              <a:t> </a:t>
            </a:r>
            <a:r>
              <a:rPr lang="sr-Cyrl-RS" sz="2000" dirty="0"/>
              <a:t>дроге</a:t>
            </a:r>
            <a:r>
              <a:rPr lang="sr-Latn-CS" sz="2000" dirty="0"/>
              <a:t> </a:t>
            </a:r>
            <a:r>
              <a:rPr lang="sr-Cyrl-RS" sz="2000" dirty="0"/>
              <a:t>у</a:t>
            </a:r>
            <a:r>
              <a:rPr lang="sr-Latn-CS" sz="2000" dirty="0"/>
              <a:t> </a:t>
            </a:r>
            <a:r>
              <a:rPr lang="sr-Cyrl-RS" sz="2000" dirty="0"/>
              <a:t>облику</a:t>
            </a:r>
            <a:endParaRPr lang="sr-Latn-CS" sz="2000" dirty="0"/>
          </a:p>
          <a:p>
            <a:r>
              <a:rPr lang="sr-Cyrl-RS" sz="2000" dirty="0"/>
              <a:t>инфуза</a:t>
            </a:r>
            <a:r>
              <a:rPr lang="sr-Latn-CS" sz="2000" dirty="0"/>
              <a:t> </a:t>
            </a:r>
            <a:r>
              <a:rPr lang="sr-Cyrl-RS" sz="2000" dirty="0"/>
              <a:t>или</a:t>
            </a:r>
            <a:r>
              <a:rPr lang="sr-Latn-CS" sz="2000" dirty="0"/>
              <a:t> </a:t>
            </a:r>
            <a:r>
              <a:rPr lang="sr-Cyrl-RS" sz="2000" dirty="0"/>
              <a:t>сувих</a:t>
            </a:r>
            <a:r>
              <a:rPr lang="sr-Latn-CS" sz="2000" dirty="0"/>
              <a:t> </a:t>
            </a:r>
            <a:r>
              <a:rPr lang="sr-Cyrl-RS" sz="2000" dirty="0"/>
              <a:t>водених</a:t>
            </a:r>
            <a:r>
              <a:rPr lang="sr-Latn-CS" sz="2000" dirty="0"/>
              <a:t> </a:t>
            </a:r>
            <a:r>
              <a:rPr lang="sr-Cyrl-RS" sz="2000" dirty="0"/>
              <a:t>екстра</a:t>
            </a:r>
            <a:r>
              <a:rPr lang="sr-Latn-CS" sz="2000" dirty="0"/>
              <a:t>-</a:t>
            </a:r>
            <a:r>
              <a:rPr lang="sr-Cyrl-RS" sz="2000" dirty="0"/>
              <a:t>ката</a:t>
            </a:r>
            <a:r>
              <a:rPr lang="sr-Latn-CS" sz="2000" dirty="0"/>
              <a:t> </a:t>
            </a:r>
            <a:r>
              <a:rPr lang="sr-Cyrl-RS" sz="2000" dirty="0"/>
              <a:t>у</a:t>
            </a:r>
            <a:r>
              <a:rPr lang="sr-Latn-CS" sz="2000" dirty="0"/>
              <a:t> </a:t>
            </a:r>
            <a:r>
              <a:rPr lang="sr-Cyrl-RS" sz="2000" dirty="0"/>
              <a:t>препаратима</a:t>
            </a:r>
            <a:r>
              <a:rPr lang="sr-Latn-CS" sz="2000" dirty="0"/>
              <a:t> </a:t>
            </a:r>
            <a:r>
              <a:rPr lang="sr-Cyrl-RS" sz="2000" dirty="0"/>
              <a:t>одговарајућег</a:t>
            </a:r>
            <a:r>
              <a:rPr lang="sr-Latn-CS" sz="2000" dirty="0"/>
              <a:t> </a:t>
            </a:r>
            <a:r>
              <a:rPr lang="sr-Cyrl-RS" sz="2000" dirty="0"/>
              <a:t>садржаја</a:t>
            </a:r>
            <a:endParaRPr lang="sr-Latn-CS" sz="2000" dirty="0"/>
          </a:p>
          <a:p>
            <a:endParaRPr lang="sr-Latn-C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rmAutofit/>
          </a:bodyPr>
          <a:lstStyle/>
          <a:p>
            <a:r>
              <a:rPr lang="sr-Cyrl-RS" sz="3200" dirty="0"/>
              <a:t>Болести</a:t>
            </a:r>
            <a:r>
              <a:rPr lang="sr-Latn-CS" sz="3200" dirty="0"/>
              <a:t> </a:t>
            </a:r>
            <a:r>
              <a:rPr lang="sr-Cyrl-RS" sz="3200" dirty="0"/>
              <a:t>периферних</a:t>
            </a:r>
            <a:r>
              <a:rPr lang="sr-Latn-CS" sz="3200" dirty="0"/>
              <a:t> </a:t>
            </a:r>
            <a:r>
              <a:rPr lang="sr-Cyrl-RS" sz="3200" dirty="0"/>
              <a:t>артерија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sr-Cyrl-RS" dirty="0"/>
              <a:t>Атеросклероза</a:t>
            </a:r>
            <a:r>
              <a:rPr lang="sr-Latn-CS" dirty="0"/>
              <a:t> </a:t>
            </a:r>
            <a:r>
              <a:rPr lang="sr-Cyrl-RS" dirty="0"/>
              <a:t>је</a:t>
            </a: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око</a:t>
            </a:r>
            <a:r>
              <a:rPr lang="sr-Latn-CS" dirty="0"/>
              <a:t> 95% </a:t>
            </a:r>
            <a:r>
              <a:rPr lang="sr-Cyrl-RS" dirty="0"/>
              <a:t>случајева</a:t>
            </a:r>
            <a:r>
              <a:rPr lang="sr-Latn-CS" dirty="0"/>
              <a:t> </a:t>
            </a:r>
            <a:r>
              <a:rPr lang="sr-Cyrl-RS" dirty="0"/>
              <a:t>узрок</a:t>
            </a:r>
            <a:r>
              <a:rPr lang="sr-Latn-CS" dirty="0"/>
              <a:t> </a:t>
            </a:r>
            <a:r>
              <a:rPr lang="sr-Cyrl-RS" dirty="0"/>
              <a:t>обољења</a:t>
            </a:r>
            <a:r>
              <a:rPr lang="sr-Latn-CS" dirty="0"/>
              <a:t> </a:t>
            </a:r>
            <a:r>
              <a:rPr lang="sr-Cyrl-RS" dirty="0"/>
              <a:t>периферних</a:t>
            </a:r>
            <a:r>
              <a:rPr lang="sr-Latn-CS" dirty="0"/>
              <a:t> </a:t>
            </a:r>
            <a:r>
              <a:rPr lang="sr-Cyrl-RS" dirty="0"/>
              <a:t>артерија</a:t>
            </a:r>
            <a:r>
              <a:rPr lang="sr-Latn-CS" dirty="0"/>
              <a:t>. </a:t>
            </a:r>
          </a:p>
          <a:p>
            <a:pPr marL="0" indent="0">
              <a:spcBef>
                <a:spcPct val="45000"/>
              </a:spcBef>
              <a:buNone/>
              <a:defRPr/>
            </a:pPr>
            <a:r>
              <a:rPr lang="sr-Cyrl-RS" dirty="0"/>
              <a:t>Код</a:t>
            </a:r>
            <a:r>
              <a:rPr lang="sr-Latn-CS" dirty="0"/>
              <a:t> </a:t>
            </a:r>
            <a:r>
              <a:rPr lang="sr-Cyrl-RS" dirty="0"/>
              <a:t>артерија</a:t>
            </a:r>
            <a:r>
              <a:rPr lang="sr-Latn-CS" dirty="0"/>
              <a:t> </a:t>
            </a:r>
            <a:r>
              <a:rPr lang="sr-Cyrl-RS" dirty="0"/>
              <a:t>доњих</a:t>
            </a:r>
            <a:r>
              <a:rPr lang="sr-Latn-CS" dirty="0"/>
              <a:t> </a:t>
            </a:r>
            <a:r>
              <a:rPr lang="sr-Cyrl-RS" dirty="0"/>
              <a:t>екстремитета</a:t>
            </a:r>
            <a:r>
              <a:rPr lang="sr-Latn-CS" dirty="0"/>
              <a:t>, </a:t>
            </a:r>
            <a:r>
              <a:rPr lang="sr-Cyrl-RS" dirty="0"/>
              <a:t>где</a:t>
            </a:r>
            <a:r>
              <a:rPr lang="sr-Latn-CS" dirty="0"/>
              <a:t> </a:t>
            </a:r>
            <a:r>
              <a:rPr lang="sr-Cyrl-RS" dirty="0"/>
              <a:t>је</a:t>
            </a:r>
            <a:r>
              <a:rPr lang="sr-Latn-CS" dirty="0"/>
              <a:t> </a:t>
            </a:r>
            <a:r>
              <a:rPr lang="sr-Cyrl-RS" dirty="0"/>
              <a:t>заступљеност</a:t>
            </a:r>
            <a:r>
              <a:rPr lang="sr-Latn-CS" dirty="0"/>
              <a:t> </a:t>
            </a:r>
            <a:r>
              <a:rPr lang="sr-Cyrl-RS" dirty="0"/>
              <a:t>атеросклерозе</a:t>
            </a:r>
            <a:r>
              <a:rPr lang="sr-Latn-CS" dirty="0"/>
              <a:t> 10 </a:t>
            </a:r>
            <a:r>
              <a:rPr lang="sr-Cyrl-RS" dirty="0"/>
              <a:t>пута</a:t>
            </a:r>
            <a:r>
              <a:rPr lang="sr-Latn-CS" dirty="0"/>
              <a:t> </a:t>
            </a:r>
            <a:r>
              <a:rPr lang="sr-Cyrl-RS" dirty="0"/>
              <a:t>већа</a:t>
            </a: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односу</a:t>
            </a:r>
            <a:r>
              <a:rPr lang="sr-Latn-CS" dirty="0"/>
              <a:t> </a:t>
            </a:r>
            <a:r>
              <a:rPr lang="sr-Cyrl-RS" dirty="0"/>
              <a:t>на</a:t>
            </a:r>
            <a:r>
              <a:rPr lang="sr-Latn-CS" dirty="0"/>
              <a:t> </a:t>
            </a:r>
            <a:r>
              <a:rPr lang="sr-Cyrl-RS" dirty="0"/>
              <a:t>остале</a:t>
            </a:r>
            <a:r>
              <a:rPr lang="sr-Latn-CS" dirty="0"/>
              <a:t> </a:t>
            </a:r>
            <a:r>
              <a:rPr lang="sr-Cyrl-RS" dirty="0"/>
              <a:t>периферне</a:t>
            </a:r>
            <a:r>
              <a:rPr lang="sr-Latn-CS" dirty="0"/>
              <a:t> </a:t>
            </a:r>
            <a:r>
              <a:rPr lang="sr-Cyrl-RS" dirty="0"/>
              <a:t>артерије</a:t>
            </a:r>
            <a:r>
              <a:rPr lang="sr-Latn-CS" dirty="0"/>
              <a:t>, </a:t>
            </a:r>
            <a:r>
              <a:rPr lang="sr-Cyrl-RS" dirty="0"/>
              <a:t>ова</a:t>
            </a:r>
            <a:r>
              <a:rPr lang="sr-Latn-CS" dirty="0"/>
              <a:t> </a:t>
            </a:r>
            <a:r>
              <a:rPr lang="sr-Cyrl-RS" dirty="0"/>
              <a:t>болест</a:t>
            </a:r>
            <a:r>
              <a:rPr lang="sr-Latn-CS" dirty="0"/>
              <a:t> </a:t>
            </a:r>
            <a:r>
              <a:rPr lang="sr-Cyrl-RS" dirty="0"/>
              <a:t>се</a:t>
            </a:r>
            <a:r>
              <a:rPr lang="sr-Latn-CS" dirty="0"/>
              <a:t> </a:t>
            </a:r>
            <a:r>
              <a:rPr lang="sr-Cyrl-RS" dirty="0"/>
              <a:t>назива</a:t>
            </a:r>
            <a:r>
              <a:rPr lang="sr-Latn-CS" dirty="0"/>
              <a:t> </a:t>
            </a:r>
            <a:r>
              <a:rPr lang="sr-Cyrl-RS" dirty="0">
                <a:solidFill>
                  <a:schemeClr val="hlink"/>
                </a:solidFill>
              </a:rPr>
              <a:t>облитерантна</a:t>
            </a:r>
            <a:r>
              <a:rPr lang="sr-Latn-CS" dirty="0">
                <a:solidFill>
                  <a:schemeClr val="hlink"/>
                </a:solidFill>
              </a:rPr>
              <a:t> </a:t>
            </a:r>
            <a:r>
              <a:rPr lang="sr-Cyrl-RS" dirty="0">
                <a:solidFill>
                  <a:schemeClr val="hlink"/>
                </a:solidFill>
              </a:rPr>
              <a:t>артериосклероза</a:t>
            </a:r>
            <a:r>
              <a:rPr lang="sr-Latn-CS" dirty="0"/>
              <a:t>. </a:t>
            </a:r>
          </a:p>
          <a:p>
            <a:pPr marL="0" indent="0">
              <a:spcBef>
                <a:spcPct val="45000"/>
              </a:spcBef>
              <a:buNone/>
              <a:defRPr/>
            </a:pPr>
            <a:r>
              <a:rPr lang="sr-Cyrl-RS" dirty="0"/>
              <a:t>Њена</a:t>
            </a:r>
            <a:r>
              <a:rPr lang="sr-Latn-CS" dirty="0"/>
              <a:t> </a:t>
            </a:r>
            <a:r>
              <a:rPr lang="sr-Cyrl-RS" dirty="0"/>
              <a:t>учесталост</a:t>
            </a:r>
            <a:r>
              <a:rPr lang="sr-Latn-CS" dirty="0"/>
              <a:t> </a:t>
            </a:r>
            <a:r>
              <a:rPr lang="sr-Cyrl-RS" dirty="0"/>
              <a:t>у</a:t>
            </a:r>
            <a:r>
              <a:rPr lang="sr-Latn-CS" dirty="0"/>
              <a:t> </a:t>
            </a:r>
            <a:r>
              <a:rPr lang="sr-Cyrl-RS" dirty="0"/>
              <a:t>општој</a:t>
            </a:r>
            <a:r>
              <a:rPr lang="sr-Latn-CS" dirty="0"/>
              <a:t> </a:t>
            </a:r>
            <a:r>
              <a:rPr lang="sr-Cyrl-RS" dirty="0"/>
              <a:t>популацији</a:t>
            </a:r>
            <a:r>
              <a:rPr lang="sr-Latn-CS" dirty="0"/>
              <a:t> </a:t>
            </a:r>
            <a:r>
              <a:rPr lang="sr-Cyrl-RS" dirty="0"/>
              <a:t>износи</a:t>
            </a:r>
            <a:r>
              <a:rPr lang="sr-Latn-CS" dirty="0"/>
              <a:t> 5-10% </a:t>
            </a:r>
            <a:r>
              <a:rPr lang="sr-Cyrl-RS" dirty="0"/>
              <a:t>код</a:t>
            </a:r>
            <a:r>
              <a:rPr lang="sr-Latn-CS" dirty="0"/>
              <a:t> </a:t>
            </a:r>
            <a:r>
              <a:rPr lang="sr-Cyrl-RS" dirty="0"/>
              <a:t>особа</a:t>
            </a:r>
            <a:r>
              <a:rPr lang="sr-Latn-CS" dirty="0"/>
              <a:t> </a:t>
            </a:r>
            <a:r>
              <a:rPr lang="sr-Cyrl-RS" dirty="0"/>
              <a:t>старијих</a:t>
            </a:r>
            <a:r>
              <a:rPr lang="sr-Latn-CS" dirty="0"/>
              <a:t> </a:t>
            </a:r>
            <a:r>
              <a:rPr lang="sr-Cyrl-RS" dirty="0"/>
              <a:t>од</a:t>
            </a:r>
            <a:r>
              <a:rPr lang="sr-Latn-CS" dirty="0"/>
              <a:t> 50 </a:t>
            </a:r>
            <a:r>
              <a:rPr lang="sr-Cyrl-RS" dirty="0"/>
              <a:t>година</a:t>
            </a:r>
            <a:r>
              <a:rPr lang="sr-Latn-CS" dirty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3200" dirty="0"/>
              <a:t>Биљни</a:t>
            </a:r>
            <a:r>
              <a:rPr lang="sr-Latn-CS" sz="3200" dirty="0"/>
              <a:t> </a:t>
            </a:r>
            <a:r>
              <a:rPr lang="sr-Cyrl-RS" sz="3200" dirty="0"/>
              <a:t>лекови</a:t>
            </a:r>
            <a:r>
              <a:rPr lang="sr-Latn-CS" sz="3200" dirty="0"/>
              <a:t> </a:t>
            </a:r>
            <a:r>
              <a:rPr lang="sr-Cyrl-RS" sz="3200" dirty="0"/>
              <a:t>за</a:t>
            </a:r>
            <a:r>
              <a:rPr lang="sr-Latn-CS" sz="3200" dirty="0"/>
              <a:t> </a:t>
            </a:r>
            <a:r>
              <a:rPr lang="sr-Cyrl-RS" sz="3200" dirty="0"/>
              <a:t>третман</a:t>
            </a:r>
            <a:r>
              <a:rPr lang="sr-Latn-CS" sz="3200" dirty="0"/>
              <a:t> </a:t>
            </a:r>
            <a:r>
              <a:rPr lang="sr-Cyrl-RS" sz="3200" dirty="0"/>
              <a:t>оклузивне</a:t>
            </a:r>
            <a:r>
              <a:rPr lang="sr-Latn-CS" sz="3200" dirty="0"/>
              <a:t> </a:t>
            </a:r>
            <a:r>
              <a:rPr lang="sr-Cyrl-RS" sz="3200" dirty="0"/>
              <a:t>болести</a:t>
            </a:r>
            <a:r>
              <a:rPr lang="sr-Latn-CS" sz="3200" dirty="0"/>
              <a:t> </a:t>
            </a:r>
            <a:r>
              <a:rPr lang="sr-Cyrl-RS" sz="3200" dirty="0"/>
              <a:t>периферних</a:t>
            </a:r>
            <a:r>
              <a:rPr lang="sr-Latn-CS" sz="3200" dirty="0"/>
              <a:t> </a:t>
            </a:r>
            <a:r>
              <a:rPr lang="sr-Cyrl-RS" sz="3200" dirty="0"/>
              <a:t>артерија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Бели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лук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Latn-CS" dirty="0">
                <a:solidFill>
                  <a:schemeClr val="tx2"/>
                </a:solidFill>
              </a:rPr>
              <a:t>(</a:t>
            </a:r>
            <a:r>
              <a:rPr lang="sr-Latn-CS" i="1" dirty="0">
                <a:solidFill>
                  <a:schemeClr val="tx2"/>
                </a:solidFill>
              </a:rPr>
              <a:t>Allium sativum</a:t>
            </a:r>
            <a:r>
              <a:rPr lang="sr-Latn-CS" dirty="0">
                <a:solidFill>
                  <a:schemeClr val="tx2"/>
                </a:solidFill>
              </a:rPr>
              <a:t> L)</a:t>
            </a:r>
          </a:p>
          <a:p>
            <a:pPr marL="0" indent="0">
              <a:defRPr/>
            </a:pP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Екстракт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листа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Cyrl-RS" b="1" dirty="0">
                <a:solidFill>
                  <a:schemeClr val="tx2"/>
                </a:solidFill>
              </a:rPr>
              <a:t>гинка</a:t>
            </a:r>
            <a:r>
              <a:rPr lang="sr-Latn-CS" b="1" dirty="0">
                <a:solidFill>
                  <a:schemeClr val="tx2"/>
                </a:solidFill>
              </a:rPr>
              <a:t> </a:t>
            </a:r>
            <a:r>
              <a:rPr lang="sr-Latn-CS" dirty="0">
                <a:solidFill>
                  <a:schemeClr val="tx2"/>
                </a:solidFill>
              </a:rPr>
              <a:t>(</a:t>
            </a:r>
            <a:r>
              <a:rPr lang="sr-Latn-CS" i="1" dirty="0">
                <a:solidFill>
                  <a:schemeClr val="tx2"/>
                </a:solidFill>
              </a:rPr>
              <a:t>Ginkgo biloba</a:t>
            </a:r>
            <a:r>
              <a:rPr lang="sr-Latn-CS" dirty="0">
                <a:solidFill>
                  <a:schemeClr val="tx2"/>
                </a:solidFill>
              </a:rPr>
              <a:t> L.)</a:t>
            </a:r>
          </a:p>
          <a:p>
            <a:pPr marL="0" indent="0">
              <a:buNone/>
              <a:defRPr/>
            </a:pPr>
            <a:r>
              <a:rPr lang="sr-Latn-CS" dirty="0"/>
              <a:t>- EGb 761 (Dr Willmar Schwabe GmbH)</a:t>
            </a:r>
          </a:p>
          <a:p>
            <a:pPr marL="0" indent="0">
              <a:buFontTx/>
              <a:buChar char="-"/>
              <a:defRPr/>
            </a:pPr>
            <a:r>
              <a:rPr lang="sr-Latn-CS" dirty="0"/>
              <a:t> LI 1370 (Lichtwer Pharma GmbH)</a:t>
            </a:r>
          </a:p>
          <a:p>
            <a:pPr marL="0" indent="0">
              <a:buNone/>
              <a:defRPr/>
            </a:pPr>
            <a:r>
              <a:rPr lang="sr-Cyrl-RS" dirty="0">
                <a:solidFill>
                  <a:schemeClr val="hlink"/>
                </a:solidFill>
              </a:rPr>
              <a:t>Индикације</a:t>
            </a:r>
            <a:r>
              <a:rPr lang="sr-Latn-CS" dirty="0"/>
              <a:t>: </a:t>
            </a:r>
            <a:r>
              <a:rPr lang="sr-Cyrl-RS" dirty="0"/>
              <a:t>као</a:t>
            </a:r>
            <a:r>
              <a:rPr lang="sr-Latn-CS" dirty="0"/>
              <a:t> </a:t>
            </a:r>
            <a:r>
              <a:rPr lang="sr-Cyrl-RS" dirty="0"/>
              <a:t>додатак</a:t>
            </a:r>
            <a:r>
              <a:rPr lang="sr-Latn-CS" dirty="0"/>
              <a:t> </a:t>
            </a:r>
            <a:r>
              <a:rPr lang="sr-Cyrl-RS" dirty="0"/>
              <a:t>физикалној</a:t>
            </a:r>
            <a:r>
              <a:rPr lang="sr-Latn-CS" dirty="0"/>
              <a:t> </a:t>
            </a:r>
            <a:r>
              <a:rPr lang="sr-Cyrl-RS" dirty="0"/>
              <a:t>терапији</a:t>
            </a:r>
            <a:r>
              <a:rPr lang="sr-Latn-CS" dirty="0"/>
              <a:t> </a:t>
            </a:r>
            <a:r>
              <a:rPr lang="sr-Cyrl-RS" dirty="0"/>
              <a:t>код</a:t>
            </a:r>
            <a:r>
              <a:rPr lang="sr-Latn-CS" dirty="0"/>
              <a:t> </a:t>
            </a:r>
            <a:r>
              <a:rPr lang="sr-Cyrl-RS" dirty="0"/>
              <a:t>болесника</a:t>
            </a:r>
            <a:r>
              <a:rPr lang="sr-Latn-CS" dirty="0"/>
              <a:t> </a:t>
            </a:r>
            <a:r>
              <a:rPr lang="sr-Cyrl-RS" dirty="0"/>
              <a:t>са</a:t>
            </a:r>
            <a:r>
              <a:rPr lang="sr-Latn-CS" dirty="0"/>
              <a:t> </a:t>
            </a:r>
            <a:r>
              <a:rPr lang="sr-Cyrl-RS" dirty="0"/>
              <a:t>интермитентном</a:t>
            </a:r>
            <a:r>
              <a:rPr lang="sr-Latn-CS" dirty="0"/>
              <a:t> </a:t>
            </a:r>
            <a:r>
              <a:rPr lang="sr-Cyrl-RS" dirty="0"/>
              <a:t>клаудикацијом</a:t>
            </a:r>
            <a:r>
              <a:rPr lang="sr-Latn-CS" dirty="0"/>
              <a:t> (</a:t>
            </a:r>
            <a:r>
              <a:rPr lang="sr-Cyrl-RS" dirty="0"/>
              <a:t>стадијум</a:t>
            </a:r>
            <a:r>
              <a:rPr lang="sr-Latn-CS" dirty="0"/>
              <a:t> </a:t>
            </a:r>
            <a:r>
              <a:rPr lang="en-US" dirty="0"/>
              <a:t>II</a:t>
            </a:r>
            <a:r>
              <a:rPr lang="sr-Latn-CS" dirty="0"/>
              <a:t> </a:t>
            </a:r>
            <a:r>
              <a:rPr lang="sr-Cyrl-RS" dirty="0"/>
              <a:t>болести</a:t>
            </a:r>
            <a:r>
              <a:rPr lang="sr-Latn-CS" dirty="0"/>
              <a:t>)</a:t>
            </a:r>
          </a:p>
          <a:p>
            <a:pPr marL="0" indent="0">
              <a:buNone/>
              <a:defRPr/>
            </a:pPr>
            <a:r>
              <a:rPr lang="sr-Cyrl-RS" dirty="0">
                <a:solidFill>
                  <a:schemeClr val="hlink"/>
                </a:solidFill>
              </a:rPr>
              <a:t>Дозе</a:t>
            </a:r>
            <a:r>
              <a:rPr lang="sr-Latn-CS" dirty="0"/>
              <a:t>: 120 -160 </a:t>
            </a:r>
            <a:r>
              <a:rPr lang="sr-Cyrl-RS" dirty="0"/>
              <a:t>мг</a:t>
            </a:r>
            <a:r>
              <a:rPr lang="sr-Latn-CS" dirty="0"/>
              <a:t>/</a:t>
            </a:r>
            <a:r>
              <a:rPr lang="sr-Cyrl-RS" dirty="0"/>
              <a:t>дан</a:t>
            </a:r>
            <a:r>
              <a:rPr lang="sr-Latn-CS" dirty="0"/>
              <a:t>, </a:t>
            </a:r>
            <a:r>
              <a:rPr lang="sr-Cyrl-RS" dirty="0"/>
              <a:t>током</a:t>
            </a:r>
            <a:r>
              <a:rPr lang="sr-Latn-CS" dirty="0"/>
              <a:t> 3-6 </a:t>
            </a:r>
            <a:r>
              <a:rPr lang="sr-Cyrl-RS" dirty="0"/>
              <a:t>месеци</a:t>
            </a:r>
            <a:r>
              <a:rPr lang="sr-Latn-CS" dirty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5400" b="1" dirty="0"/>
              <a:t>ИНСУФИЦИЈЕНЦИЈА</a:t>
            </a:r>
            <a:r>
              <a:rPr lang="sr-Latn-CS" sz="5400" b="1" dirty="0"/>
              <a:t> </a:t>
            </a:r>
            <a:r>
              <a:rPr lang="sr-Cyrl-RS" sz="5400" b="1" dirty="0"/>
              <a:t>СРЦА</a:t>
            </a:r>
            <a:r>
              <a:rPr lang="sr-Latn-CS" sz="5400" b="1" dirty="0"/>
              <a:t/>
            </a:r>
            <a:br>
              <a:rPr lang="sr-Latn-CS" sz="5400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4644008" cy="5661248"/>
          </a:xfrm>
        </p:spPr>
        <p:txBody>
          <a:bodyPr>
            <a:normAutofit fontScale="85000" lnSpcReduction="20000"/>
          </a:bodyPr>
          <a:lstStyle/>
          <a:p>
            <a:r>
              <a:rPr lang="sr-Cyrl-RS" sz="2800" dirty="0"/>
              <a:t>представља</a:t>
            </a:r>
            <a:r>
              <a:rPr lang="sr-Latn-CS" sz="2800" dirty="0"/>
              <a:t> </a:t>
            </a:r>
            <a:r>
              <a:rPr lang="sr-Cyrl-RS" sz="2800" dirty="0"/>
              <a:t>клинички</a:t>
            </a:r>
            <a:r>
              <a:rPr lang="sr-Latn-CS" sz="2800" dirty="0"/>
              <a:t> </a:t>
            </a:r>
            <a:r>
              <a:rPr lang="sr-Cyrl-RS" sz="2800" dirty="0"/>
              <a:t>синдром</a:t>
            </a:r>
            <a:r>
              <a:rPr lang="sr-Latn-CS" sz="2800" dirty="0"/>
              <a:t> </a:t>
            </a:r>
            <a:r>
              <a:rPr lang="sr-Cyrl-RS" sz="2800" dirty="0"/>
              <a:t>до</a:t>
            </a:r>
            <a:r>
              <a:rPr lang="sr-Latn-CS" sz="2800" dirty="0"/>
              <a:t> </a:t>
            </a:r>
            <a:r>
              <a:rPr lang="sr-Cyrl-RS" sz="2800" dirty="0"/>
              <a:t>кога</a:t>
            </a:r>
            <a:r>
              <a:rPr lang="sr-Latn-CS" sz="2800" dirty="0"/>
              <a:t> </a:t>
            </a:r>
            <a:r>
              <a:rPr lang="sr-Cyrl-RS" sz="2800" dirty="0"/>
              <a:t>доводи</a:t>
            </a:r>
            <a:r>
              <a:rPr lang="sr-Latn-CS" sz="2800" dirty="0"/>
              <a:t> </a:t>
            </a:r>
            <a:r>
              <a:rPr lang="sr-Cyrl-RS" sz="2800" dirty="0"/>
              <a:t>низ</a:t>
            </a:r>
            <a:r>
              <a:rPr lang="sr-Latn-CS" sz="2800" dirty="0"/>
              <a:t> </a:t>
            </a:r>
            <a:r>
              <a:rPr lang="sr-Cyrl-RS" sz="2800" dirty="0"/>
              <a:t>обољења</a:t>
            </a:r>
            <a:r>
              <a:rPr lang="sr-Latn-CS" sz="2800" dirty="0"/>
              <a:t>, </a:t>
            </a:r>
            <a:r>
              <a:rPr lang="sr-Cyrl-RS" sz="2800" dirty="0"/>
              <a:t>а</a:t>
            </a:r>
            <a:r>
              <a:rPr lang="sr-Latn-CS" sz="2800" dirty="0"/>
              <a:t> </a:t>
            </a:r>
            <a:r>
              <a:rPr lang="sr-Cyrl-RS" sz="2800" dirty="0"/>
              <a:t>које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карактерише</a:t>
            </a:r>
            <a:r>
              <a:rPr lang="sr-Latn-CS" sz="2800" dirty="0"/>
              <a:t> </a:t>
            </a:r>
            <a:r>
              <a:rPr lang="sr-Cyrl-RS" sz="2800" dirty="0"/>
              <a:t>неспособношћу</a:t>
            </a:r>
            <a:r>
              <a:rPr lang="sr-Latn-CS" sz="2800" dirty="0"/>
              <a:t> </a:t>
            </a:r>
            <a:r>
              <a:rPr lang="sr-Cyrl-RS" sz="2800" dirty="0"/>
              <a:t>срца</a:t>
            </a:r>
            <a:r>
              <a:rPr lang="sr-Latn-CS" sz="2800" dirty="0"/>
              <a:t> </a:t>
            </a:r>
            <a:r>
              <a:rPr lang="sr-Cyrl-RS" sz="2800" dirty="0"/>
              <a:t>да</a:t>
            </a:r>
            <a:r>
              <a:rPr lang="sr-Latn-CS" sz="2800" dirty="0"/>
              <a:t> </a:t>
            </a:r>
            <a:r>
              <a:rPr lang="sr-Cyrl-RS" sz="2800" dirty="0"/>
              <a:t>пумпа</a:t>
            </a:r>
            <a:r>
              <a:rPr lang="sr-Latn-CS" sz="2800" dirty="0"/>
              <a:t> </a:t>
            </a:r>
            <a:r>
              <a:rPr lang="sr-Cyrl-RS" sz="2800" dirty="0"/>
              <a:t>одговарајућу</a:t>
            </a:r>
            <a:r>
              <a:rPr lang="sr-Latn-CS" sz="2800" dirty="0"/>
              <a:t> </a:t>
            </a:r>
            <a:r>
              <a:rPr lang="sr-Cyrl-RS" sz="2800" dirty="0"/>
              <a:t>количину</a:t>
            </a:r>
            <a:r>
              <a:rPr lang="sr-Latn-CS" sz="2800" dirty="0"/>
              <a:t> </a:t>
            </a:r>
            <a:r>
              <a:rPr lang="sr-Cyrl-RS" sz="2800" dirty="0"/>
              <a:t>крви</a:t>
            </a:r>
            <a:r>
              <a:rPr lang="sr-Latn-CS" sz="2800" dirty="0"/>
              <a:t> </a:t>
            </a:r>
            <a:r>
              <a:rPr lang="sr-Cyrl-RS" sz="2800" dirty="0"/>
              <a:t>којом</a:t>
            </a:r>
            <a:r>
              <a:rPr lang="sr-Latn-CS" sz="2800" dirty="0"/>
              <a:t> </a:t>
            </a:r>
            <a:r>
              <a:rPr lang="sr-Cyrl-RS" sz="2800" dirty="0"/>
              <a:t>би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задовољиле</a:t>
            </a:r>
            <a:r>
              <a:rPr lang="sr-Latn-CS" sz="2800" dirty="0"/>
              <a:t> </a:t>
            </a:r>
            <a:r>
              <a:rPr lang="sr-Cyrl-RS" sz="2800" dirty="0"/>
              <a:t>потребе</a:t>
            </a:r>
            <a:r>
              <a:rPr lang="sr-Latn-CS" sz="2800" dirty="0"/>
              <a:t> </a:t>
            </a:r>
            <a:r>
              <a:rPr lang="sr-Cyrl-RS" sz="2800" dirty="0"/>
              <a:t>организма</a:t>
            </a:r>
            <a:r>
              <a:rPr lang="sr-Latn-CS" sz="2800" dirty="0"/>
              <a:t> </a:t>
            </a:r>
            <a:r>
              <a:rPr lang="sr-Cyrl-RS" sz="2800" dirty="0"/>
              <a:t>за</a:t>
            </a:r>
            <a:r>
              <a:rPr lang="sr-Latn-CS" sz="2800" dirty="0"/>
              <a:t> </a:t>
            </a:r>
            <a:r>
              <a:rPr lang="sr-Cyrl-RS" sz="2800" b="1" dirty="0"/>
              <a:t>кисеоником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b="1" dirty="0"/>
              <a:t>енергетским</a:t>
            </a:r>
            <a:r>
              <a:rPr lang="sr-Latn-CS" sz="2800" b="1" dirty="0"/>
              <a:t> </a:t>
            </a:r>
            <a:r>
              <a:rPr lang="sr-Cyrl-RS" sz="2800" b="1" dirty="0"/>
              <a:t>материјама</a:t>
            </a:r>
            <a:r>
              <a:rPr lang="sr-Latn-CS" sz="2800" dirty="0"/>
              <a:t> </a:t>
            </a:r>
            <a:r>
              <a:rPr lang="sr-Cyrl-RS" sz="2800" dirty="0"/>
              <a:t>сразмерно</a:t>
            </a:r>
            <a:r>
              <a:rPr lang="sr-Latn-CS" sz="2800" dirty="0"/>
              <a:t> </a:t>
            </a:r>
            <a:r>
              <a:rPr lang="sr-Cyrl-RS" sz="2800" dirty="0"/>
              <a:t>физичкој</a:t>
            </a:r>
            <a:r>
              <a:rPr lang="sr-Latn-CS" sz="2800" dirty="0"/>
              <a:t> </a:t>
            </a:r>
            <a:r>
              <a:rPr lang="sr-Cyrl-RS" sz="2800" dirty="0"/>
              <a:t>активности</a:t>
            </a:r>
            <a:r>
              <a:rPr lang="sr-Latn-CS" sz="2800" dirty="0"/>
              <a:t> (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миру</a:t>
            </a:r>
            <a:r>
              <a:rPr lang="sr-Latn-CS" sz="2800" dirty="0"/>
              <a:t> </a:t>
            </a:r>
            <a:r>
              <a:rPr lang="sr-Cyrl-RS" sz="2800" dirty="0"/>
              <a:t>или</a:t>
            </a:r>
            <a:r>
              <a:rPr lang="sr-Latn-CS" sz="2800" dirty="0"/>
              <a:t> </a:t>
            </a:r>
            <a:r>
              <a:rPr lang="sr-Cyrl-RS" sz="2800" dirty="0"/>
              <a:t>напору</a:t>
            </a:r>
            <a:r>
              <a:rPr lang="sr-Latn-CS" sz="2800" dirty="0"/>
              <a:t>), </a:t>
            </a:r>
            <a:r>
              <a:rPr lang="sr-Cyrl-RS" sz="2800" dirty="0"/>
              <a:t>под</a:t>
            </a:r>
            <a:r>
              <a:rPr lang="sr-Latn-CS" sz="2800" dirty="0"/>
              <a:t> </a:t>
            </a:r>
            <a:r>
              <a:rPr lang="sr-Cyrl-RS" sz="2800" dirty="0"/>
              <a:t>условом</a:t>
            </a:r>
            <a:r>
              <a:rPr lang="sr-Latn-CS" sz="2800" dirty="0"/>
              <a:t> </a:t>
            </a:r>
            <a:r>
              <a:rPr lang="sr-Cyrl-RS" sz="2800" dirty="0"/>
              <a:t>да</a:t>
            </a:r>
            <a:r>
              <a:rPr lang="sr-Latn-CS" sz="2800" dirty="0"/>
              <a:t> </a:t>
            </a:r>
            <a:r>
              <a:rPr lang="sr-Cyrl-RS" sz="2800" dirty="0"/>
              <a:t>је</a:t>
            </a:r>
            <a:r>
              <a:rPr lang="sr-Latn-CS" sz="2800" dirty="0"/>
              <a:t> </a:t>
            </a:r>
            <a:r>
              <a:rPr lang="sr-Cyrl-RS" sz="2800" dirty="0"/>
              <a:t>венски</a:t>
            </a:r>
            <a:r>
              <a:rPr lang="sr-Latn-CS" sz="2800" dirty="0"/>
              <a:t> </a:t>
            </a:r>
            <a:r>
              <a:rPr lang="sr-Cyrl-RS" sz="2800" dirty="0"/>
              <a:t>доток</a:t>
            </a:r>
            <a:r>
              <a:rPr lang="sr-Latn-CS" sz="2800" dirty="0"/>
              <a:t> </a:t>
            </a:r>
            <a:r>
              <a:rPr lang="sr-Cyrl-RS" sz="2800" dirty="0"/>
              <a:t>крви</a:t>
            </a:r>
            <a:r>
              <a:rPr lang="sr-Latn-CS" sz="2800" dirty="0"/>
              <a:t> </a:t>
            </a:r>
            <a:r>
              <a:rPr lang="sr-Cyrl-RS" sz="2800" dirty="0"/>
              <a:t>срцу</a:t>
            </a:r>
            <a:r>
              <a:rPr lang="sr-Latn-CS" sz="2800" dirty="0"/>
              <a:t> </a:t>
            </a:r>
            <a:r>
              <a:rPr lang="sr-Cyrl-RS" sz="2800" dirty="0"/>
              <a:t>нормалан</a:t>
            </a:r>
            <a:r>
              <a:rPr lang="sr-Latn-CS" sz="2800" dirty="0"/>
              <a:t>.  </a:t>
            </a:r>
            <a:r>
              <a:rPr lang="sr-Cyrl-RS" sz="2800" dirty="0"/>
              <a:t>По</a:t>
            </a:r>
            <a:r>
              <a:rPr lang="sr-Latn-CS" sz="2800" dirty="0"/>
              <a:t> </a:t>
            </a:r>
            <a:r>
              <a:rPr lang="sr-Cyrl-RS" sz="2800" dirty="0"/>
              <a:t>овој</a:t>
            </a:r>
            <a:r>
              <a:rPr lang="sr-Latn-CS" sz="2800" dirty="0"/>
              <a:t> </a:t>
            </a:r>
            <a:r>
              <a:rPr lang="sr-Cyrl-RS" sz="2800" dirty="0"/>
              <a:t>дефиницији</a:t>
            </a:r>
            <a:r>
              <a:rPr lang="sr-Latn-CS" sz="2800" dirty="0"/>
              <a:t> </a:t>
            </a:r>
            <a:r>
              <a:rPr lang="sr-Cyrl-RS" sz="2800" dirty="0"/>
              <a:t>искључена</a:t>
            </a:r>
            <a:r>
              <a:rPr lang="sr-Latn-CS" sz="2800" dirty="0"/>
              <a:t> </a:t>
            </a:r>
            <a:r>
              <a:rPr lang="sr-Cyrl-RS" sz="2800" dirty="0"/>
              <a:t>су</a:t>
            </a:r>
            <a:r>
              <a:rPr lang="sr-Latn-CS" sz="2800" dirty="0"/>
              <a:t> </a:t>
            </a:r>
            <a:r>
              <a:rPr lang="sr-Cyrl-RS" sz="2800" dirty="0"/>
              <a:t>стања</a:t>
            </a:r>
            <a:r>
              <a:rPr lang="sr-Latn-CS" sz="2800" dirty="0"/>
              <a:t> </a:t>
            </a:r>
            <a:r>
              <a:rPr lang="sr-Cyrl-RS" sz="2800" dirty="0"/>
              <a:t>настала</a:t>
            </a:r>
            <a:r>
              <a:rPr lang="sr-Latn-CS" sz="2800" dirty="0"/>
              <a:t> </a:t>
            </a:r>
            <a:r>
              <a:rPr lang="sr-Cyrl-RS" sz="2800" dirty="0"/>
              <a:t>због</a:t>
            </a:r>
            <a:r>
              <a:rPr lang="sr-Latn-CS" sz="2800" dirty="0"/>
              <a:t> </a:t>
            </a:r>
            <a:r>
              <a:rPr lang="sr-Cyrl-RS" sz="2800" dirty="0"/>
              <a:t>искрвављења</a:t>
            </a:r>
            <a:r>
              <a:rPr lang="sr-Latn-CS" sz="2800" dirty="0"/>
              <a:t>.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2" descr="heart_full"/>
          <p:cNvPicPr>
            <a:picLocks noChangeAspect="1" noChangeArrowheads="1"/>
          </p:cNvPicPr>
          <p:nvPr/>
        </p:nvPicPr>
        <p:blipFill>
          <a:blip r:embed="rId2" cstate="print">
            <a:lum bright="6000" contrast="-48000"/>
          </a:blip>
          <a:srcRect/>
          <a:stretch>
            <a:fillRect/>
          </a:stretch>
        </p:blipFill>
        <p:spPr>
          <a:xfrm>
            <a:off x="5029200" y="1524000"/>
            <a:ext cx="35052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sr-Cyrl-RS" sz="3200" dirty="0"/>
              <a:t>Екстракт</a:t>
            </a:r>
            <a:r>
              <a:rPr lang="sr-Latn-CS" sz="3200" dirty="0"/>
              <a:t> </a:t>
            </a:r>
            <a:r>
              <a:rPr lang="sr-Cyrl-RS" sz="3200" dirty="0"/>
              <a:t>листа</a:t>
            </a:r>
            <a:r>
              <a:rPr lang="sr-Latn-CS" sz="3200" dirty="0"/>
              <a:t> </a:t>
            </a:r>
            <a:r>
              <a:rPr lang="sr-Cyrl-RS" sz="3200" dirty="0"/>
              <a:t>гинка</a:t>
            </a:r>
            <a:r>
              <a:rPr lang="sr-Latn-CS" sz="3200" dirty="0"/>
              <a:t> (</a:t>
            </a:r>
            <a:r>
              <a:rPr lang="sr-Latn-CS" sz="3200" i="1" dirty="0"/>
              <a:t>Ginkgonis folium</a:t>
            </a:r>
            <a:r>
              <a:rPr lang="sr-Latn-CS" sz="3200" dirty="0"/>
              <a:t>, </a:t>
            </a:r>
            <a:r>
              <a:rPr lang="sr-Latn-CS" sz="3200" i="1" dirty="0"/>
              <a:t>Ginkgo biloba</a:t>
            </a:r>
            <a:r>
              <a:rPr lang="sr-Latn-CS" sz="3200" dirty="0"/>
              <a:t> L., Ginkgoacea)</a:t>
            </a:r>
            <a:r>
              <a:rPr lang="sr-Latn-CS" sz="3200" dirty="0">
                <a:solidFill>
                  <a:srgbClr val="66FF33"/>
                </a:solidFill>
              </a:rPr>
              <a:t/>
            </a:r>
            <a:br>
              <a:rPr lang="sr-Latn-CS" sz="3200" dirty="0">
                <a:solidFill>
                  <a:srgbClr val="66FF33"/>
                </a:solidFill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74625" indent="-174625">
              <a:lnSpc>
                <a:spcPct val="90000"/>
              </a:lnSpc>
              <a:buNone/>
              <a:defRPr/>
            </a:pPr>
            <a:r>
              <a:rPr lang="sr-Cyrl-RS" sz="3200" b="1" dirty="0">
                <a:solidFill>
                  <a:schemeClr val="hlink"/>
                </a:solidFill>
              </a:rPr>
              <a:t>Фармаколошка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дејства</a:t>
            </a:r>
            <a:r>
              <a:rPr lang="sr-Latn-CS" sz="3200" dirty="0"/>
              <a:t>:</a:t>
            </a:r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Latn-CS" sz="3200" dirty="0"/>
              <a:t> </a:t>
            </a:r>
            <a:r>
              <a:rPr lang="sr-Cyrl-RS" sz="2800" dirty="0"/>
              <a:t>Антиагрегационо</a:t>
            </a:r>
            <a:r>
              <a:rPr lang="sr-Latn-CS" sz="2800" dirty="0"/>
              <a:t> </a:t>
            </a:r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Latn-CS" sz="2800" dirty="0"/>
              <a:t> </a:t>
            </a:r>
            <a:r>
              <a:rPr lang="sr-Cyrl-RS" sz="2800" dirty="0"/>
              <a:t>Вазодилататорно</a:t>
            </a:r>
            <a:endParaRPr lang="sr-Latn-CS" sz="2800" dirty="0"/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Latn-CS" sz="2800" dirty="0"/>
              <a:t> </a:t>
            </a:r>
            <a:r>
              <a:rPr lang="sr-Cyrl-RS" sz="2800" dirty="0"/>
              <a:t>Побољшање</a:t>
            </a:r>
            <a:r>
              <a:rPr lang="sr-Latn-CS" sz="2800" dirty="0"/>
              <a:t> </a:t>
            </a:r>
            <a:r>
              <a:rPr lang="sr-Cyrl-RS" sz="2800" dirty="0"/>
              <a:t>реолошких</a:t>
            </a:r>
            <a:r>
              <a:rPr lang="sr-Latn-CS" sz="2800" dirty="0"/>
              <a:t> </a:t>
            </a:r>
            <a:r>
              <a:rPr lang="sr-Cyrl-RS" sz="2800" dirty="0"/>
              <a:t>особина</a:t>
            </a:r>
            <a:r>
              <a:rPr lang="sr-Latn-CS" sz="2800" dirty="0"/>
              <a:t> </a:t>
            </a:r>
            <a:r>
              <a:rPr lang="sr-Cyrl-RS" sz="2800" dirty="0"/>
              <a:t>крви</a:t>
            </a:r>
            <a:endParaRPr lang="sr-Latn-CS" sz="2800" dirty="0"/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Latn-CS" sz="2800" dirty="0"/>
              <a:t> </a:t>
            </a:r>
            <a:r>
              <a:rPr lang="sr-Cyrl-RS" sz="2800" dirty="0"/>
              <a:t>Повећање</a:t>
            </a:r>
            <a:r>
              <a:rPr lang="sr-Latn-CS" sz="2800" dirty="0"/>
              <a:t> </a:t>
            </a:r>
            <a:r>
              <a:rPr lang="sr-Cyrl-RS" sz="2800" dirty="0"/>
              <a:t>толеранције</a:t>
            </a:r>
            <a:r>
              <a:rPr lang="sr-Latn-CS" sz="2800" dirty="0"/>
              <a:t> </a:t>
            </a:r>
            <a:r>
              <a:rPr lang="sr-Cyrl-RS" sz="2800" dirty="0"/>
              <a:t>на</a:t>
            </a:r>
            <a:r>
              <a:rPr lang="sr-Latn-CS" sz="2800" dirty="0"/>
              <a:t> </a:t>
            </a:r>
            <a:r>
              <a:rPr lang="sr-Cyrl-RS" sz="2800" dirty="0"/>
              <a:t>хипоксију</a:t>
            </a:r>
            <a:endParaRPr lang="sr-Latn-CS" sz="2800" dirty="0"/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Latn-CS" sz="2800" dirty="0"/>
              <a:t> </a:t>
            </a:r>
            <a:r>
              <a:rPr lang="sr-Cyrl-RS" sz="2800" dirty="0"/>
              <a:t>Антиоксидантно</a:t>
            </a:r>
            <a:r>
              <a:rPr lang="sr-Latn-CS" sz="2800" dirty="0"/>
              <a:t> </a:t>
            </a:r>
            <a:r>
              <a:rPr lang="sr-Cyrl-RS" sz="2800" dirty="0"/>
              <a:t>дејство</a:t>
            </a:r>
            <a:endParaRPr lang="sr-Latn-CS" sz="2800" dirty="0"/>
          </a:p>
          <a:p>
            <a:pPr marL="174625" indent="-174625">
              <a:lnSpc>
                <a:spcPct val="90000"/>
              </a:lnSpc>
              <a:buNone/>
              <a:defRPr/>
            </a:pPr>
            <a:endParaRPr lang="sr-Latn-CS" sz="3200" b="1" dirty="0">
              <a:solidFill>
                <a:schemeClr val="hlink"/>
              </a:solidFill>
            </a:endParaRPr>
          </a:p>
          <a:p>
            <a:pPr marL="174625" indent="-174625">
              <a:lnSpc>
                <a:spcPct val="90000"/>
              </a:lnSpc>
              <a:buNone/>
              <a:defRPr/>
            </a:pPr>
            <a:r>
              <a:rPr lang="sr-Cyrl-RS" sz="3200" b="1" dirty="0">
                <a:solidFill>
                  <a:schemeClr val="hlink"/>
                </a:solidFill>
              </a:rPr>
              <a:t>Клинички</a:t>
            </a:r>
            <a:r>
              <a:rPr lang="sr-Latn-CS" sz="3200" b="1" dirty="0">
                <a:solidFill>
                  <a:schemeClr val="hlink"/>
                </a:solidFill>
              </a:rPr>
              <a:t> </a:t>
            </a:r>
            <a:r>
              <a:rPr lang="sr-Cyrl-RS" sz="3200" b="1" dirty="0">
                <a:solidFill>
                  <a:schemeClr val="hlink"/>
                </a:solidFill>
              </a:rPr>
              <a:t>подаци</a:t>
            </a:r>
            <a:r>
              <a:rPr lang="sr-Latn-CS" sz="3200" dirty="0"/>
              <a:t>:</a:t>
            </a:r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Cyrl-RS" sz="2800" dirty="0"/>
              <a:t>Значајно</a:t>
            </a:r>
            <a:r>
              <a:rPr lang="sr-Latn-CS" sz="2800" dirty="0"/>
              <a:t> </a:t>
            </a:r>
            <a:r>
              <a:rPr lang="sr-Cyrl-RS" sz="2800" dirty="0"/>
              <a:t>продужење</a:t>
            </a:r>
            <a:r>
              <a:rPr lang="sr-Latn-CS" sz="2800" dirty="0"/>
              <a:t> </a:t>
            </a:r>
            <a:r>
              <a:rPr lang="sr-Cyrl-RS" sz="2800" dirty="0"/>
              <a:t>дистанце</a:t>
            </a:r>
            <a:r>
              <a:rPr lang="sr-Latn-CS" sz="2800" dirty="0"/>
              <a:t> </a:t>
            </a:r>
            <a:r>
              <a:rPr lang="sr-Cyrl-RS" sz="2800" dirty="0"/>
              <a:t>коју</a:t>
            </a:r>
            <a:r>
              <a:rPr lang="sr-Latn-CS" sz="2800" dirty="0"/>
              <a:t> </a:t>
            </a:r>
            <a:r>
              <a:rPr lang="sr-Cyrl-RS" sz="2800" dirty="0"/>
              <a:t>болесник</a:t>
            </a:r>
            <a:r>
              <a:rPr lang="sr-Latn-CS" sz="2800" dirty="0"/>
              <a:t> </a:t>
            </a:r>
            <a:r>
              <a:rPr lang="sr-Cyrl-RS" sz="2800" dirty="0"/>
              <a:t>може</a:t>
            </a:r>
            <a:r>
              <a:rPr lang="sr-Latn-CS" sz="2800" dirty="0"/>
              <a:t> </a:t>
            </a:r>
            <a:r>
              <a:rPr lang="sr-Cyrl-RS" sz="2800" dirty="0"/>
              <a:t>прећи</a:t>
            </a:r>
            <a:r>
              <a:rPr lang="sr-Latn-CS" sz="2800" dirty="0"/>
              <a:t> </a:t>
            </a:r>
            <a:r>
              <a:rPr lang="sr-Cyrl-RS" sz="2800" dirty="0"/>
              <a:t>без</a:t>
            </a:r>
            <a:r>
              <a:rPr lang="sr-Latn-CS" sz="2800" dirty="0"/>
              <a:t> </a:t>
            </a:r>
            <a:r>
              <a:rPr lang="sr-Cyrl-RS" sz="2800" dirty="0"/>
              <a:t>бола</a:t>
            </a:r>
            <a:endParaRPr lang="sr-Latn-CS" sz="2800" dirty="0"/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r>
              <a:rPr lang="sr-Cyrl-RS" sz="2800" dirty="0"/>
              <a:t>Побољшање</a:t>
            </a:r>
            <a:r>
              <a:rPr lang="sr-Latn-CS" sz="2800" dirty="0"/>
              <a:t> </a:t>
            </a:r>
            <a:r>
              <a:rPr lang="sr-Cyrl-RS" sz="2800" dirty="0"/>
              <a:t>квалитета</a:t>
            </a:r>
            <a:r>
              <a:rPr lang="sr-Latn-CS" sz="2800" dirty="0"/>
              <a:t> </a:t>
            </a:r>
            <a:r>
              <a:rPr lang="sr-Cyrl-RS" sz="2800" dirty="0"/>
              <a:t>живота</a:t>
            </a:r>
            <a:endParaRPr lang="sr-Latn-CS" sz="2800" dirty="0"/>
          </a:p>
          <a:p>
            <a:pPr marL="174625" indent="-174625">
              <a:lnSpc>
                <a:spcPct val="90000"/>
              </a:lnSpc>
              <a:buFontTx/>
              <a:buChar char="-"/>
              <a:defRPr/>
            </a:pP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692696"/>
          </a:xfrm>
        </p:spPr>
        <p:txBody>
          <a:bodyPr/>
          <a:lstStyle/>
          <a:p>
            <a:r>
              <a:rPr lang="sr-Cyrl-RS" sz="3200" dirty="0"/>
              <a:t>ЗАКЉУЧАК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800" b="1" dirty="0">
                <a:solidFill>
                  <a:schemeClr val="tx2"/>
                </a:solidFill>
              </a:rPr>
              <a:t>  </a:t>
            </a:r>
            <a:r>
              <a:rPr lang="sr-Cyrl-RS" sz="2800" dirty="0">
                <a:solidFill>
                  <a:schemeClr val="tx2"/>
                </a:solidFill>
              </a:rPr>
              <a:t>Поједине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биљне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дроге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имају</a:t>
            </a:r>
            <a:r>
              <a:rPr lang="sr-Latn-CS" sz="2800" dirty="0">
                <a:solidFill>
                  <a:schemeClr val="tx2"/>
                </a:solidFill>
              </a:rPr>
              <a:t>,</a:t>
            </a:r>
            <a:r>
              <a:rPr lang="sr-Cyrl-RS" sz="2800" dirty="0">
                <a:solidFill>
                  <a:schemeClr val="tx2"/>
                </a:solidFill>
              </a:rPr>
              <a:t> експериментално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клинички</a:t>
            </a:r>
            <a:r>
              <a:rPr lang="sr-Latn-CS" sz="2800" dirty="0">
                <a:solidFill>
                  <a:schemeClr val="tx2"/>
                </a:solidFill>
              </a:rPr>
              <a:t>,</a:t>
            </a:r>
            <a:r>
              <a:rPr lang="sr-Cyrl-RS" sz="2800" dirty="0">
                <a:solidFill>
                  <a:schemeClr val="tx2"/>
                </a:solidFill>
              </a:rPr>
              <a:t> потврђено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место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лечењу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превенцији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низа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кардиоваскуларних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болести</a:t>
            </a:r>
            <a:r>
              <a:rPr lang="sr-Latn-CS" sz="2800" dirty="0">
                <a:solidFill>
                  <a:schemeClr val="tx2"/>
                </a:solidFill>
              </a:rPr>
              <a:t>. </a:t>
            </a:r>
            <a:r>
              <a:rPr lang="sr-Cyrl-RS" sz="2800" dirty="0">
                <a:solidFill>
                  <a:schemeClr val="tx2"/>
                </a:solidFill>
              </a:rPr>
              <a:t>То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се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пре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свега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односи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на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употребу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стандардизованих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екстраката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b="1" dirty="0">
                <a:solidFill>
                  <a:schemeClr val="tx2"/>
                </a:solidFill>
              </a:rPr>
              <a:t>глога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код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срчане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инсуфицијенције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b="1" dirty="0">
                <a:solidFill>
                  <a:schemeClr val="tx2"/>
                </a:solidFill>
              </a:rPr>
              <a:t>белог</a:t>
            </a:r>
            <a:r>
              <a:rPr lang="sr-Latn-CS" sz="2800" b="1" dirty="0">
                <a:solidFill>
                  <a:schemeClr val="tx2"/>
                </a:solidFill>
              </a:rPr>
              <a:t> </a:t>
            </a:r>
            <a:r>
              <a:rPr lang="sr-Cyrl-RS" sz="2800" b="1" dirty="0">
                <a:solidFill>
                  <a:schemeClr val="tx2"/>
                </a:solidFill>
              </a:rPr>
              <a:t>лука</a:t>
            </a:r>
            <a:r>
              <a:rPr lang="sr-Latn-CS" sz="2800" b="1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код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атеросклерозе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хиперлипопротеинемија</a:t>
            </a:r>
            <a:r>
              <a:rPr lang="sr-Latn-CS" sz="2800" dirty="0">
                <a:solidFill>
                  <a:schemeClr val="tx2"/>
                </a:solidFill>
              </a:rPr>
              <a:t>, </a:t>
            </a:r>
            <a:r>
              <a:rPr lang="sr-Cyrl-RS" sz="2800" b="1" dirty="0">
                <a:solidFill>
                  <a:schemeClr val="tx2"/>
                </a:solidFill>
              </a:rPr>
              <a:t>гинка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оклузивним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обољењима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периферних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артерија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b="1" dirty="0">
                <a:solidFill>
                  <a:schemeClr val="tx2"/>
                </a:solidFill>
              </a:rPr>
              <a:t>дивљег</a:t>
            </a:r>
            <a:r>
              <a:rPr lang="sr-Latn-CS" sz="2800" b="1" dirty="0">
                <a:solidFill>
                  <a:schemeClr val="tx2"/>
                </a:solidFill>
              </a:rPr>
              <a:t> </a:t>
            </a:r>
            <a:r>
              <a:rPr lang="sr-Cyrl-RS" sz="2800" b="1" dirty="0">
                <a:solidFill>
                  <a:schemeClr val="tx2"/>
                </a:solidFill>
              </a:rPr>
              <a:t>кестена</a:t>
            </a:r>
            <a:r>
              <a:rPr lang="sr-Latn-CS" sz="2800" b="1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у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хроничној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венској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RS" sz="2800" dirty="0">
                <a:solidFill>
                  <a:schemeClr val="tx2"/>
                </a:solidFill>
              </a:rPr>
              <a:t>инсуфицијенцији</a:t>
            </a:r>
            <a:r>
              <a:rPr lang="sr-Latn-CS" sz="2800" dirty="0">
                <a:solidFill>
                  <a:schemeClr val="tx2"/>
                </a:solidFill>
              </a:rPr>
              <a:t>.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000" dirty="0"/>
              <a:t>Обољења</a:t>
            </a:r>
            <a:r>
              <a:rPr lang="sr-Latn-CS" sz="4000" dirty="0"/>
              <a:t> </a:t>
            </a:r>
            <a:r>
              <a:rPr lang="sr-Cyrl-RS" sz="4000" dirty="0"/>
              <a:t>која</a:t>
            </a:r>
            <a:r>
              <a:rPr lang="sr-Latn-CS" sz="4000" dirty="0"/>
              <a:t> </a:t>
            </a:r>
            <a:r>
              <a:rPr lang="sr-Cyrl-RS" sz="4000" dirty="0"/>
              <a:t>могу</a:t>
            </a:r>
            <a:r>
              <a:rPr lang="sr-Latn-CS" sz="4000" dirty="0"/>
              <a:t> </a:t>
            </a:r>
            <a:r>
              <a:rPr lang="sr-Cyrl-RS" sz="4000" dirty="0"/>
              <a:t>да</a:t>
            </a:r>
            <a:r>
              <a:rPr lang="sr-Latn-CS" sz="4000" dirty="0"/>
              <a:t> </a:t>
            </a:r>
            <a:r>
              <a:rPr lang="sr-Cyrl-RS" sz="4000" dirty="0"/>
              <a:t>доведу</a:t>
            </a:r>
            <a:r>
              <a:rPr lang="sr-Latn-CS" sz="4000" dirty="0"/>
              <a:t> </a:t>
            </a:r>
            <a:r>
              <a:rPr lang="sr-Cyrl-RS" sz="4000" dirty="0"/>
              <a:t>до</a:t>
            </a:r>
            <a:r>
              <a:rPr lang="sr-Latn-CS" sz="4000" dirty="0"/>
              <a:t> </a:t>
            </a:r>
            <a:r>
              <a:rPr lang="sr-Cyrl-RS" sz="4000" dirty="0"/>
              <a:t>развоја</a:t>
            </a:r>
            <a:r>
              <a:rPr lang="sr-Latn-CS" sz="4000" dirty="0"/>
              <a:t> </a:t>
            </a:r>
            <a:r>
              <a:rPr lang="sr-Cyrl-RS" sz="4000" dirty="0"/>
              <a:t>срчане</a:t>
            </a:r>
            <a:r>
              <a:rPr lang="sr-Latn-CS" sz="4000" dirty="0"/>
              <a:t> </a:t>
            </a:r>
            <a:r>
              <a:rPr lang="sr-Cyrl-RS" sz="4000" dirty="0"/>
              <a:t>инсуфицијенције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r-Cyrl-RS" sz="2400" dirty="0"/>
              <a:t>Конгениталне</a:t>
            </a:r>
            <a:r>
              <a:rPr lang="sr-Latn-CS" sz="2400" dirty="0"/>
              <a:t> </a:t>
            </a:r>
            <a:r>
              <a:rPr lang="sr-Cyrl-RS" sz="2400" dirty="0"/>
              <a:t>болести</a:t>
            </a:r>
            <a:r>
              <a:rPr lang="sr-Latn-CS" sz="2400" dirty="0"/>
              <a:t> </a:t>
            </a:r>
            <a:r>
              <a:rPr lang="sr-Cyrl-RS" sz="2400" dirty="0"/>
              <a:t>срца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Атеросклероза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Реуматска</a:t>
            </a:r>
            <a:r>
              <a:rPr lang="sr-Latn-CS" sz="2400" dirty="0"/>
              <a:t> </a:t>
            </a:r>
            <a:r>
              <a:rPr lang="sr-Cyrl-RS" sz="2400" dirty="0"/>
              <a:t>грозница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Кардиомиопатија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Обољења</a:t>
            </a:r>
            <a:r>
              <a:rPr lang="sr-Latn-CS" sz="2400" dirty="0"/>
              <a:t> </a:t>
            </a:r>
            <a:r>
              <a:rPr lang="sr-Cyrl-RS" sz="2400" dirty="0"/>
              <a:t>срчаних</a:t>
            </a:r>
            <a:r>
              <a:rPr lang="sr-Latn-CS" sz="2400" dirty="0"/>
              <a:t> </a:t>
            </a:r>
            <a:r>
              <a:rPr lang="sr-Cyrl-RS" sz="2400" dirty="0"/>
              <a:t>залистака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Инсуфицијенција</a:t>
            </a:r>
            <a:r>
              <a:rPr lang="sr-Latn-CS" sz="2400" dirty="0"/>
              <a:t> </a:t>
            </a:r>
            <a:r>
              <a:rPr lang="sr-Cyrl-RS" sz="2400" dirty="0"/>
              <a:t>леве</a:t>
            </a:r>
            <a:r>
              <a:rPr lang="sr-Latn-CS" sz="2400" dirty="0"/>
              <a:t> </a:t>
            </a:r>
            <a:r>
              <a:rPr lang="sr-Cyrl-RS" sz="2400" dirty="0"/>
              <a:t>или</a:t>
            </a:r>
            <a:r>
              <a:rPr lang="sr-Latn-CS" sz="2400" dirty="0"/>
              <a:t> </a:t>
            </a:r>
            <a:r>
              <a:rPr lang="sr-Cyrl-RS" sz="2400" dirty="0"/>
              <a:t>десне</a:t>
            </a:r>
            <a:r>
              <a:rPr lang="sr-Latn-CS" sz="2400" dirty="0"/>
              <a:t> </a:t>
            </a:r>
            <a:r>
              <a:rPr lang="sr-Cyrl-RS" sz="2400" dirty="0"/>
              <a:t>коморе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Хипертензија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Дуготрајна</a:t>
            </a:r>
            <a:r>
              <a:rPr lang="sr-Latn-CS" sz="2400" dirty="0"/>
              <a:t> </a:t>
            </a:r>
            <a:r>
              <a:rPr lang="sr-Cyrl-RS" sz="2400" dirty="0"/>
              <a:t>употреба</a:t>
            </a:r>
            <a:r>
              <a:rPr lang="sr-Latn-CS" sz="2400" dirty="0"/>
              <a:t> </a:t>
            </a:r>
            <a:r>
              <a:rPr lang="sr-Cyrl-RS" sz="2400" dirty="0"/>
              <a:t>алкохола</a:t>
            </a:r>
            <a:r>
              <a:rPr lang="sr-Latn-CS" sz="2400" dirty="0"/>
              <a:t> </a:t>
            </a:r>
            <a:r>
              <a:rPr lang="sr-Cyrl-RS" sz="2400" dirty="0"/>
              <a:t>или</a:t>
            </a:r>
            <a:r>
              <a:rPr lang="sr-Latn-CS" sz="2400" dirty="0"/>
              <a:t> </a:t>
            </a:r>
            <a:r>
              <a:rPr lang="sr-Cyrl-RS" sz="2400" dirty="0"/>
              <a:t>других</a:t>
            </a:r>
            <a:r>
              <a:rPr lang="sr-Latn-CS" sz="2400" dirty="0"/>
              <a:t> </a:t>
            </a:r>
            <a:r>
              <a:rPr lang="sr-Cyrl-RS" sz="2400" dirty="0"/>
              <a:t>средстава</a:t>
            </a:r>
            <a:r>
              <a:rPr lang="sr-Latn-CS" sz="2400" dirty="0"/>
              <a:t> </a:t>
            </a:r>
            <a:r>
              <a:rPr lang="sr-Cyrl-RS" sz="2400" dirty="0"/>
              <a:t>зависности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Прележени</a:t>
            </a:r>
            <a:r>
              <a:rPr lang="sr-Latn-CS" sz="2400" dirty="0"/>
              <a:t> </a:t>
            </a:r>
            <a:r>
              <a:rPr lang="sr-Cyrl-RS" sz="2400" dirty="0"/>
              <a:t>инфаркт</a:t>
            </a:r>
            <a:r>
              <a:rPr lang="sr-Latn-CS" sz="2400" dirty="0"/>
              <a:t> </a:t>
            </a:r>
            <a:r>
              <a:rPr lang="sr-Cyrl-RS" sz="2400" dirty="0"/>
              <a:t>миокарда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Дијабетес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r>
              <a:rPr lang="sr-Cyrl-RS" sz="2400" dirty="0"/>
              <a:t>Хронична</a:t>
            </a:r>
            <a:r>
              <a:rPr lang="sr-Latn-CS" sz="2400" dirty="0"/>
              <a:t> </a:t>
            </a:r>
            <a:r>
              <a:rPr lang="sr-Cyrl-RS" sz="2400" dirty="0"/>
              <a:t>тахикардија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764704"/>
          </a:xfrm>
        </p:spPr>
        <p:txBody>
          <a:bodyPr>
            <a:normAutofit/>
          </a:bodyPr>
          <a:lstStyle/>
          <a:p>
            <a:r>
              <a:rPr lang="sr-Cyrl-RS" sz="3200" dirty="0"/>
              <a:t>Компензаторни</a:t>
            </a:r>
            <a:r>
              <a:rPr lang="sr-Latn-CS" sz="3200" dirty="0"/>
              <a:t> </a:t>
            </a:r>
            <a:r>
              <a:rPr lang="sr-Cyrl-RS" sz="3200" dirty="0"/>
              <a:t>одговор</a:t>
            </a:r>
            <a:r>
              <a:rPr lang="sr-Latn-CS" sz="3200" dirty="0"/>
              <a:t> </a:t>
            </a:r>
            <a:r>
              <a:rPr lang="sr-Cyrl-RS" sz="3200" dirty="0"/>
              <a:t>на</a:t>
            </a:r>
            <a:r>
              <a:rPr lang="sr-Latn-CS" sz="3200" dirty="0"/>
              <a:t> </a:t>
            </a:r>
            <a:r>
              <a:rPr lang="sr-Cyrl-RS" sz="3200" dirty="0"/>
              <a:t>смањен</a:t>
            </a:r>
            <a:r>
              <a:rPr lang="sr-Latn-CS" sz="3200" dirty="0"/>
              <a:t> </a:t>
            </a:r>
            <a:r>
              <a:rPr lang="sr-Cyrl-RS" sz="3200" dirty="0"/>
              <a:t>рад</a:t>
            </a:r>
            <a:r>
              <a:rPr lang="sr-Latn-CS" sz="3200" dirty="0"/>
              <a:t> </a:t>
            </a:r>
            <a:r>
              <a:rPr lang="sr-Cyrl-RS" sz="3200" dirty="0"/>
              <a:t>срца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циљу</a:t>
            </a:r>
            <a:r>
              <a:rPr lang="sr-Latn-CS" sz="2800" dirty="0"/>
              <a:t> </a:t>
            </a:r>
            <a:r>
              <a:rPr lang="sr-Cyrl-RS" sz="2800" dirty="0"/>
              <a:t>обезбеђења</a:t>
            </a:r>
            <a:r>
              <a:rPr lang="sr-Latn-CS" sz="2800" dirty="0"/>
              <a:t> </a:t>
            </a:r>
            <a:r>
              <a:rPr lang="sr-Cyrl-RS" sz="2800" dirty="0"/>
              <a:t>адекватног</a:t>
            </a:r>
            <a:r>
              <a:rPr lang="sr-Latn-CS" sz="2800" dirty="0"/>
              <a:t> </a:t>
            </a:r>
            <a:r>
              <a:rPr lang="sr-Cyrl-RS" sz="2800" dirty="0"/>
              <a:t>снабдевања</a:t>
            </a:r>
            <a:r>
              <a:rPr lang="sr-Latn-CS" sz="2800" dirty="0"/>
              <a:t> </a:t>
            </a:r>
            <a:r>
              <a:rPr lang="sr-Cyrl-RS" sz="2800" dirty="0"/>
              <a:t>виталних</a:t>
            </a:r>
            <a:r>
              <a:rPr lang="sr-Latn-CS" sz="2800" dirty="0"/>
              <a:t> </a:t>
            </a:r>
            <a:r>
              <a:rPr lang="sr-Cyrl-RS" sz="2800" dirty="0"/>
              <a:t>органа</a:t>
            </a:r>
            <a:r>
              <a:rPr lang="sr-Latn-CS" sz="2800" dirty="0"/>
              <a:t> </a:t>
            </a:r>
            <a:r>
              <a:rPr lang="sr-Cyrl-RS" sz="2800" dirty="0"/>
              <a:t>крвљу</a:t>
            </a:r>
            <a:r>
              <a:rPr lang="sr-Latn-CS" sz="2800" dirty="0"/>
              <a:t>, </a:t>
            </a:r>
            <a:r>
              <a:rPr lang="sr-Cyrl-RS" sz="2800" dirty="0"/>
              <a:t>активирају</a:t>
            </a:r>
            <a:r>
              <a:rPr lang="sr-Latn-CS" sz="2800" dirty="0"/>
              <a:t> </a:t>
            </a:r>
            <a:r>
              <a:rPr lang="sr-Cyrl-RS" sz="2800" dirty="0"/>
              <a:t>се</a:t>
            </a:r>
            <a:r>
              <a:rPr lang="sr-Latn-CS" sz="2800" dirty="0"/>
              <a:t> </a:t>
            </a:r>
            <a:r>
              <a:rPr lang="sr-Cyrl-RS" sz="2800" dirty="0"/>
              <a:t>механизми</a:t>
            </a:r>
            <a:r>
              <a:rPr lang="sr-Latn-CS" sz="2800" dirty="0"/>
              <a:t> </a:t>
            </a:r>
            <a:r>
              <a:rPr lang="sr-Cyrl-RS" sz="2800" dirty="0"/>
              <a:t>који</a:t>
            </a:r>
            <a:r>
              <a:rPr lang="sr-Latn-CS" sz="2800" dirty="0"/>
              <a:t> </a:t>
            </a:r>
            <a:r>
              <a:rPr lang="sr-Cyrl-RS" sz="2800" dirty="0"/>
              <a:t>потичу</a:t>
            </a:r>
            <a:r>
              <a:rPr lang="sr-Latn-CS" sz="2800" dirty="0"/>
              <a:t> </a:t>
            </a:r>
            <a:r>
              <a:rPr lang="sr-Cyrl-RS" sz="2800" dirty="0"/>
              <a:t>срце</a:t>
            </a:r>
            <a:r>
              <a:rPr lang="sr-Latn-CS" sz="2800" dirty="0"/>
              <a:t> </a:t>
            </a:r>
            <a:r>
              <a:rPr lang="sr-Cyrl-RS" sz="2800" dirty="0"/>
              <a:t>на</a:t>
            </a:r>
            <a:r>
              <a:rPr lang="sr-Latn-CS" sz="2800" dirty="0"/>
              <a:t> </a:t>
            </a:r>
            <a:r>
              <a:rPr lang="sr-Cyrl-RS" sz="2800" dirty="0"/>
              <a:t>бржи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/</a:t>
            </a:r>
            <a:r>
              <a:rPr lang="sr-Cyrl-RS" sz="2800" dirty="0"/>
              <a:t>или</a:t>
            </a:r>
            <a:r>
              <a:rPr lang="sr-Latn-CS" sz="2800" dirty="0"/>
              <a:t> </a:t>
            </a:r>
            <a:r>
              <a:rPr lang="sr-Cyrl-RS" sz="2800" dirty="0"/>
              <a:t>појачани</a:t>
            </a:r>
            <a:r>
              <a:rPr lang="sr-Latn-CS" sz="2800" dirty="0"/>
              <a:t> </a:t>
            </a:r>
            <a:r>
              <a:rPr lang="sr-Cyrl-RS" sz="2800" dirty="0"/>
              <a:t>рад</a:t>
            </a:r>
            <a:r>
              <a:rPr lang="sr-Latn-CS" sz="2800" dirty="0"/>
              <a:t>: </a:t>
            </a:r>
            <a:endParaRPr lang="en-US" sz="2800" dirty="0"/>
          </a:p>
          <a:p>
            <a:pPr>
              <a:lnSpc>
                <a:spcPct val="80000"/>
              </a:lnSpc>
              <a:buNone/>
              <a:defRPr/>
            </a:pPr>
            <a:r>
              <a:rPr lang="en-US" sz="2800" dirty="0"/>
              <a:t>	</a:t>
            </a:r>
            <a:r>
              <a:rPr lang="sr-Cyrl-RS" sz="2800" u="sng" dirty="0">
                <a:solidFill>
                  <a:schemeClr val="hlink"/>
                </a:solidFill>
              </a:rPr>
              <a:t>Кардијални</a:t>
            </a:r>
            <a:endParaRPr lang="en-US" sz="2800" u="sng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повећање</a:t>
            </a:r>
            <a:r>
              <a:rPr lang="sr-Latn-CS" sz="2800" dirty="0"/>
              <a:t> </a:t>
            </a:r>
            <a:r>
              <a:rPr lang="sr-Cyrl-RS" sz="2800" dirty="0"/>
              <a:t>контрактилности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фреквенце</a:t>
            </a:r>
            <a:r>
              <a:rPr lang="sr-Latn-CS" sz="2800" dirty="0"/>
              <a:t> </a:t>
            </a:r>
            <a:r>
              <a:rPr lang="sr-Cyrl-RS" sz="2800" dirty="0"/>
              <a:t>срчаног</a:t>
            </a:r>
            <a:r>
              <a:rPr lang="sr-Latn-CS" sz="2800" dirty="0"/>
              <a:t> </a:t>
            </a:r>
            <a:r>
              <a:rPr lang="sr-Cyrl-RS" sz="2800" dirty="0"/>
              <a:t>рада</a:t>
            </a:r>
            <a:r>
              <a:rPr lang="sr-Latn-CS" sz="2800" dirty="0"/>
              <a:t>, </a:t>
            </a:r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хипертрофија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дилатација</a:t>
            </a:r>
            <a:r>
              <a:rPr lang="sr-Latn-CS" sz="2800" dirty="0"/>
              <a:t> </a:t>
            </a:r>
            <a:r>
              <a:rPr lang="sr-Cyrl-RS" sz="2800" dirty="0"/>
              <a:t>срца</a:t>
            </a:r>
            <a:r>
              <a:rPr lang="en-US" sz="2800" dirty="0"/>
              <a:t>;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800" dirty="0"/>
              <a:t>   </a:t>
            </a:r>
            <a:r>
              <a:rPr lang="sr-Cyrl-RS" sz="2800" u="sng" dirty="0">
                <a:solidFill>
                  <a:schemeClr val="hlink"/>
                </a:solidFill>
              </a:rPr>
              <a:t>Периферни</a:t>
            </a:r>
            <a:endParaRPr lang="en-US" sz="2800" u="sng" dirty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симпатичка</a:t>
            </a:r>
            <a:r>
              <a:rPr lang="sr-Latn-CS" sz="2800" dirty="0"/>
              <a:t> </a:t>
            </a:r>
            <a:r>
              <a:rPr lang="sr-Cyrl-RS" sz="2800" dirty="0"/>
              <a:t>стимулација</a:t>
            </a:r>
            <a:r>
              <a:rPr lang="sr-Latn-CS" sz="2800" dirty="0"/>
              <a:t> </a:t>
            </a:r>
            <a:r>
              <a:rPr lang="sr-Cyrl-RS" sz="2800" dirty="0"/>
              <a:t>са</a:t>
            </a:r>
            <a:r>
              <a:rPr lang="sr-Latn-CS" sz="2800" dirty="0"/>
              <a:t> </a:t>
            </a:r>
            <a:r>
              <a:rPr lang="sr-Cyrl-RS" sz="2800" dirty="0"/>
              <a:t>периферном</a:t>
            </a:r>
            <a:r>
              <a:rPr lang="sr-Latn-CS" sz="2800" dirty="0"/>
              <a:t> </a:t>
            </a:r>
            <a:r>
              <a:rPr lang="sr-Cyrl-RS" sz="2800" dirty="0"/>
              <a:t>вазоконстрикцијом</a:t>
            </a:r>
            <a:r>
              <a:rPr lang="sr-Latn-CS" sz="2800" dirty="0"/>
              <a:t>,</a:t>
            </a:r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активирање</a:t>
            </a:r>
            <a:r>
              <a:rPr lang="sr-Latn-CS" sz="2800" dirty="0"/>
              <a:t> </a:t>
            </a:r>
            <a:r>
              <a:rPr lang="sr-Cyrl-RS" sz="2800" dirty="0"/>
              <a:t>ренин</a:t>
            </a:r>
            <a:r>
              <a:rPr lang="sr-Latn-CS" sz="2800" dirty="0"/>
              <a:t>-</a:t>
            </a:r>
            <a:r>
              <a:rPr lang="sr-Cyrl-RS" sz="2800" dirty="0"/>
              <a:t>анготензин</a:t>
            </a:r>
            <a:r>
              <a:rPr lang="sr-Latn-CS" sz="2800" dirty="0"/>
              <a:t>-</a:t>
            </a:r>
            <a:r>
              <a:rPr lang="sr-Cyrl-RS" sz="2800" dirty="0"/>
              <a:t>алдостерон</a:t>
            </a:r>
            <a:r>
              <a:rPr lang="sr-Latn-CS" sz="2800" dirty="0"/>
              <a:t> </a:t>
            </a:r>
            <a:r>
              <a:rPr lang="sr-Cyrl-RS" sz="2800" dirty="0"/>
              <a:t>система</a:t>
            </a:r>
            <a:r>
              <a:rPr lang="sr-Latn-CS" sz="2800" dirty="0"/>
              <a:t> </a:t>
            </a:r>
            <a:r>
              <a:rPr lang="sr-Cyrl-RS" sz="2800" dirty="0"/>
              <a:t>са</a:t>
            </a:r>
            <a:r>
              <a:rPr lang="sr-Latn-CS" sz="2800" dirty="0"/>
              <a:t> </a:t>
            </a:r>
            <a:r>
              <a:rPr lang="sr-Cyrl-RS" sz="2800" dirty="0"/>
              <a:t>вазоконстрикцијом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задржавањем</a:t>
            </a:r>
            <a:r>
              <a:rPr lang="sr-Latn-CS" sz="2800" dirty="0"/>
              <a:t> </a:t>
            </a:r>
            <a:r>
              <a:rPr lang="sr-Cyrl-RS" sz="2800" dirty="0"/>
              <a:t>течности</a:t>
            </a:r>
            <a:endParaRPr lang="sr-Latn-CS" sz="2800" dirty="0"/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активирање</a:t>
            </a:r>
            <a:r>
              <a:rPr lang="sr-Latn-CS" sz="2800" dirty="0"/>
              <a:t> </a:t>
            </a:r>
            <a:r>
              <a:rPr lang="sr-Cyrl-RS" sz="2800" dirty="0"/>
              <a:t>атријалног</a:t>
            </a:r>
            <a:r>
              <a:rPr lang="sr-Latn-CS" sz="2800" dirty="0"/>
              <a:t> </a:t>
            </a:r>
            <a:r>
              <a:rPr lang="sr-Cyrl-RS" sz="2800" dirty="0"/>
              <a:t>натриуретичког</a:t>
            </a:r>
            <a:r>
              <a:rPr lang="sr-Latn-CS" sz="2800" dirty="0"/>
              <a:t> </a:t>
            </a:r>
            <a:r>
              <a:rPr lang="sr-Cyrl-RS" sz="2800" dirty="0"/>
              <a:t>хормона</a:t>
            </a:r>
            <a:endParaRPr lang="sr-Latn-CS" sz="2800" dirty="0"/>
          </a:p>
          <a:p>
            <a:pPr>
              <a:lnSpc>
                <a:spcPct val="80000"/>
              </a:lnSpc>
              <a:defRPr/>
            </a:pPr>
            <a:r>
              <a:rPr lang="sr-Cyrl-RS" sz="2800" dirty="0"/>
              <a:t>повећана</a:t>
            </a:r>
            <a:r>
              <a:rPr lang="sr-Latn-CS" sz="2800" dirty="0"/>
              <a:t> </a:t>
            </a:r>
            <a:r>
              <a:rPr lang="sr-Cyrl-RS" sz="2800" dirty="0"/>
              <a:t>екстракција</a:t>
            </a:r>
            <a:r>
              <a:rPr lang="sr-Latn-CS" sz="2800" dirty="0"/>
              <a:t> </a:t>
            </a:r>
            <a:r>
              <a:rPr lang="sr-Cyrl-RS" sz="2800" dirty="0"/>
              <a:t>О</a:t>
            </a:r>
            <a:r>
              <a:rPr lang="sr-Latn-CS" sz="2800" baseline="-25000" dirty="0"/>
              <a:t>2 </a:t>
            </a:r>
            <a:r>
              <a:rPr lang="sr-Cyrl-RS" sz="2800" dirty="0"/>
              <a:t>у</a:t>
            </a:r>
            <a:r>
              <a:rPr lang="sr-Latn-CS" sz="2800" dirty="0"/>
              <a:t> </a:t>
            </a:r>
            <a:r>
              <a:rPr lang="sr-Cyrl-RS" sz="2800" dirty="0"/>
              <a:t>ткивима</a:t>
            </a:r>
            <a:r>
              <a:rPr lang="sr-Latn-CS" sz="2800" dirty="0"/>
              <a:t> </a:t>
            </a:r>
            <a:r>
              <a:rPr lang="sr-Cyrl-RS" sz="2800" dirty="0"/>
              <a:t>и</a:t>
            </a:r>
            <a:r>
              <a:rPr lang="sr-Latn-CS" sz="2800" dirty="0"/>
              <a:t> </a:t>
            </a:r>
            <a:r>
              <a:rPr lang="sr-Cyrl-RS" sz="2800" dirty="0"/>
              <a:t>анаеробни</a:t>
            </a:r>
            <a:r>
              <a:rPr lang="sr-Latn-CS" sz="2800" dirty="0"/>
              <a:t> </a:t>
            </a:r>
            <a:r>
              <a:rPr lang="sr-Cyrl-RS" sz="2800" dirty="0"/>
              <a:t>метаболизам</a:t>
            </a:r>
            <a:endParaRPr lang="sr-Latn-CS" sz="2800" dirty="0"/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sr-Latn-C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981</TotalTime>
  <Words>4449</Words>
  <Application>Microsoft Office PowerPoint</Application>
  <PresentationFormat>On-screen Show (4:3)</PresentationFormat>
  <Paragraphs>692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Flow</vt:lpstr>
      <vt:lpstr>Фитотерапија кардиоваскуларних обољења</vt:lpstr>
      <vt:lpstr>КВ обољења као водећи узрок смртности</vt:lpstr>
      <vt:lpstr>Кардиоваскуларне болести (КВБ)</vt:lpstr>
      <vt:lpstr>Фактори ризика за КВБ који се не могу мењати</vt:lpstr>
      <vt:lpstr> Фактори ризика за КВБ на које се може утицати</vt:lpstr>
      <vt:lpstr>Биљне дроге и КВ болести</vt:lpstr>
      <vt:lpstr>ИНСУФИЦИЈЕНЦИЈА СРЦА </vt:lpstr>
      <vt:lpstr>Обољења која могу да доведу до развоја срчане инсуфицијенције</vt:lpstr>
      <vt:lpstr>Компензаторни одговор на смањен рад срца</vt:lpstr>
      <vt:lpstr>Slide 10</vt:lpstr>
      <vt:lpstr>Класификација хроничне инсуфицијенције срца по NYHA</vt:lpstr>
      <vt:lpstr>Терапијске могућности у лечењу срчане инсуфицијенције</vt:lpstr>
      <vt:lpstr>Глог  Crataegus monogyna Jaquin., Crataegus oxycantha</vt:lpstr>
      <vt:lpstr>Slide 14</vt:lpstr>
      <vt:lpstr>Експериментално и клинички установљена фармаколошка дејства екстраката и/или активних састојака листа и цветова глога</vt:lpstr>
      <vt:lpstr>Поређење дејства активних састојка глога и дигиталиса</vt:lpstr>
      <vt:lpstr>Индикације и дозе </vt:lpstr>
      <vt:lpstr>Monografija Evropske agencije za lekove (EMA)</vt:lpstr>
      <vt:lpstr>Биљке које садрже кардиоактивне гликозиде</vt:lpstr>
      <vt:lpstr>Хронична венска инсуфицијенција (ХВИ)</vt:lpstr>
      <vt:lpstr>Хронична венска инсуфицијенција (ХВИ)</vt:lpstr>
      <vt:lpstr>Превенција и лечење ХВИ</vt:lpstr>
      <vt:lpstr>Медикаментозна превенција и терапија ХВИ</vt:lpstr>
      <vt:lpstr>Биљне дроге у терапији хроничне венске инсуфицијенције</vt:lpstr>
      <vt:lpstr>Биљни лековити производи намењени за примену код поремећаја венске циркулације</vt:lpstr>
      <vt:lpstr>Slide 26</vt:lpstr>
      <vt:lpstr>Seme divljeg kestena, Hippocastani semen Aesculus hippocastanum, Hipocastanaceae</vt:lpstr>
      <vt:lpstr>Фармаколошко деловање стандардизованог сувог екстракта семена дивљег кестена</vt:lpstr>
      <vt:lpstr>Терапијска ефикасност стандардизованог сувог екстракта семена дивљег кестена је клинички потврђена</vt:lpstr>
      <vt:lpstr>Биљни лекови на бази стандардизованог сувог екстракта семена дивљег кестена</vt:lpstr>
      <vt:lpstr>Slide 31</vt:lpstr>
      <vt:lpstr>Slide 32</vt:lpstr>
      <vt:lpstr>Лист винове лозе, Vitis viniferae folium Vitis vinifera, Vitaceae</vt:lpstr>
      <vt:lpstr>Терапијска ефикасност сувог екстракта листа винове лозе (ДЕР 4-6:1; вода)- АС 195 клинички је потврђена</vt:lpstr>
      <vt:lpstr>Slide 35</vt:lpstr>
      <vt:lpstr>Slide 36</vt:lpstr>
      <vt:lpstr>Традиционални биљни лекови за уклањање дискомфора и осећаја тежине у ногама, везаних за мање поремећаје венске циркулације</vt:lpstr>
      <vt:lpstr>Херба ждраљевине (кокоца), Meliloti herba Melilotus officinalis, Fabaceae</vt:lpstr>
      <vt:lpstr>Ризом кострике, Rusci rhizoma, Ruscus aculeatus, Ruscaceae</vt:lpstr>
      <vt:lpstr>Традиционални биљни лекови за уклањање дискомфора и осећаја тежине у ногама, везаних за мање поремећаје венске циркулације</vt:lpstr>
      <vt:lpstr>Традиционални биљни лекови на бази хербе ждраљевине, Meliloti herba</vt:lpstr>
      <vt:lpstr>Традиционални биљни лекови на бази ризома кострике, Rusci rhizoma</vt:lpstr>
      <vt:lpstr>Традиционални биљни лекови на бази листа винове лозе, хербе ждраљевине и ризома кострике за пероралну примену</vt:lpstr>
      <vt:lpstr>Slide 44</vt:lpstr>
      <vt:lpstr>Традиционални биљни лекови на бази листа винове лозе перорално се примењују и:</vt:lpstr>
      <vt:lpstr>Традиционално се, за уклањање симптома везаних за мање поремећаје венске циркулације, перорално користе и производи на бази екстраката:</vt:lpstr>
      <vt:lpstr>Локална фитотерапија поремећаја венске циркулације</vt:lpstr>
      <vt:lpstr>Традиционални биљни лекови за уклањање дискомфора и осећаја тежине у ногама, везаних за мање поремећаје венске циркулације</vt:lpstr>
      <vt:lpstr>Традиционални биљни лекови на бази семена дивљег кестена, Hippocastani semen за дермалну примену</vt:lpstr>
      <vt:lpstr>Традиционални биљни лекови за уклањање дискомфора и осећаја тежине у ногама, везаних за мање поремећаје венске циркулације</vt:lpstr>
      <vt:lpstr>Slide 51</vt:lpstr>
      <vt:lpstr>Традиционални биљни лекови на бази семена дивљег кестена, листа винове лозе и хербе ждраљевине за дермалну примену</vt:lpstr>
      <vt:lpstr>Биљне дроге са антихипотензивним и антихипертензивним дејством</vt:lpstr>
      <vt:lpstr>Slide 54</vt:lpstr>
      <vt:lpstr>Фитотерапија хипотензије</vt:lpstr>
      <vt:lpstr>Дејства коефина</vt:lpstr>
      <vt:lpstr>Етарска уља у отклањању симптома хипотензије</vt:lpstr>
      <vt:lpstr>Биљни антихипертезиви</vt:lpstr>
      <vt:lpstr>Бели лук као антихипертензив</vt:lpstr>
      <vt:lpstr>Slide 60</vt:lpstr>
      <vt:lpstr>Slide 61</vt:lpstr>
      <vt:lpstr>Антиатеросклеротски ефект белог лука (Allium sativum L.)</vt:lpstr>
      <vt:lpstr>Including Garlic in the Diet May Help Lower Blood Glucose, Cholesterol, and Triglycerides1-3. Journal of Nutrition (2003) 136:3S</vt:lpstr>
      <vt:lpstr>Slide 64</vt:lpstr>
      <vt:lpstr>Бели лук као биљни лек</vt:lpstr>
      <vt:lpstr>Друге биљке са антиатеросклеротским ефектима</vt:lpstr>
      <vt:lpstr>Лист артичоке (Cynarae folium, Cynara scolymus L., Asteraceae)</vt:lpstr>
      <vt:lpstr>Болести периферних артерија</vt:lpstr>
      <vt:lpstr>Биљни лекови за третман оклузивне болести периферних артерија</vt:lpstr>
      <vt:lpstr>Екстракт листа гинка (Ginkgonis folium, Ginkgo biloba L., Ginkgoacea) </vt:lpstr>
      <vt:lpstr>ЗАКЉУЧАК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Фитотерапија кардиоваскуларних обољења</dc:title>
  <dc:creator>Maca</dc:creator>
  <cp:lastModifiedBy>Marko</cp:lastModifiedBy>
  <cp:revision>60</cp:revision>
  <dcterms:created xsi:type="dcterms:W3CDTF">2017-05-15T10:25:26Z</dcterms:created>
  <dcterms:modified xsi:type="dcterms:W3CDTF">2020-06-01T06:41:14Z</dcterms:modified>
</cp:coreProperties>
</file>